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6"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4/21/2024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0375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3526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7057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9391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1468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7605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714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6828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1078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8073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4/21/2024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0349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4/21/2024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1524069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20"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957DDD-04CD-BB77-5068-2F2FC3843235}"/>
              </a:ext>
            </a:extLst>
          </p:cNvPr>
          <p:cNvPicPr>
            <a:picLocks noChangeAspect="1"/>
          </p:cNvPicPr>
          <p:nvPr/>
        </p:nvPicPr>
        <p:blipFill rotWithShape="1">
          <a:blip r:embed="rId2">
            <a:alphaModFix amt="80000"/>
          </a:blip>
          <a:srcRect t="36932" b="568"/>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A5B54E1-9C45-D7DB-BFC8-3DB084D1E836}"/>
              </a:ext>
            </a:extLst>
          </p:cNvPr>
          <p:cNvSpPr>
            <a:spLocks noGrp="1"/>
          </p:cNvSpPr>
          <p:nvPr>
            <p:ph type="ctrTitle"/>
          </p:nvPr>
        </p:nvSpPr>
        <p:spPr>
          <a:xfrm>
            <a:off x="762000" y="933451"/>
            <a:ext cx="5334000" cy="2576512"/>
          </a:xfrm>
        </p:spPr>
        <p:txBody>
          <a:bodyPr>
            <a:normAutofit/>
          </a:bodyPr>
          <a:lstStyle/>
          <a:p>
            <a:pPr algn="l"/>
            <a:r>
              <a:rPr lang="en-US" sz="6800">
                <a:solidFill>
                  <a:srgbClr val="FFFFFF"/>
                </a:solidFill>
              </a:rPr>
              <a:t>Personal Risk Assessment</a:t>
            </a:r>
          </a:p>
        </p:txBody>
      </p:sp>
      <p:sp>
        <p:nvSpPr>
          <p:cNvPr id="3" name="Subtitle 2">
            <a:extLst>
              <a:ext uri="{FF2B5EF4-FFF2-40B4-BE49-F238E27FC236}">
                <a16:creationId xmlns:a16="http://schemas.microsoft.com/office/drawing/2014/main" id="{E8E151B9-167F-5E1D-EF2E-5BBAB62E6C43}"/>
              </a:ext>
            </a:extLst>
          </p:cNvPr>
          <p:cNvSpPr>
            <a:spLocks noGrp="1"/>
          </p:cNvSpPr>
          <p:nvPr>
            <p:ph type="subTitle" idx="1"/>
          </p:nvPr>
        </p:nvSpPr>
        <p:spPr>
          <a:xfrm>
            <a:off x="762000" y="3809999"/>
            <a:ext cx="8382000" cy="1338471"/>
          </a:xfrm>
        </p:spPr>
        <p:txBody>
          <a:bodyPr>
            <a:normAutofit/>
          </a:bodyPr>
          <a:lstStyle/>
          <a:p>
            <a:pPr algn="l"/>
            <a:r>
              <a:rPr lang="en-US" dirty="0">
                <a:solidFill>
                  <a:srgbClr val="FFFFFF"/>
                </a:solidFill>
              </a:rPr>
              <a:t>By: Keegan Heaton</a:t>
            </a:r>
          </a:p>
        </p:txBody>
      </p:sp>
    </p:spTree>
    <p:extLst>
      <p:ext uri="{BB962C8B-B14F-4D97-AF65-F5344CB8AC3E}">
        <p14:creationId xmlns:p14="http://schemas.microsoft.com/office/powerpoint/2010/main" val="171943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91C7D-30E9-144E-96E9-2F7F97802F64}"/>
              </a:ext>
            </a:extLst>
          </p:cNvPr>
          <p:cNvSpPr>
            <a:spLocks noGrp="1"/>
          </p:cNvSpPr>
          <p:nvPr>
            <p:ph type="title"/>
          </p:nvPr>
        </p:nvSpPr>
        <p:spPr>
          <a:xfrm>
            <a:off x="762000" y="1009650"/>
            <a:ext cx="4400549" cy="1857375"/>
          </a:xfrm>
        </p:spPr>
        <p:txBody>
          <a:bodyPr anchor="b">
            <a:normAutofit/>
          </a:bodyPr>
          <a:lstStyle/>
          <a:p>
            <a:r>
              <a:rPr lang="en-US" dirty="0"/>
              <a:t>Firewall Configuration</a:t>
            </a:r>
          </a:p>
        </p:txBody>
      </p:sp>
      <p:pic>
        <p:nvPicPr>
          <p:cNvPr id="5" name="Picture 4" descr="Computer script on a screen">
            <a:extLst>
              <a:ext uri="{FF2B5EF4-FFF2-40B4-BE49-F238E27FC236}">
                <a16:creationId xmlns:a16="http://schemas.microsoft.com/office/drawing/2014/main" id="{5D5C92BE-3F04-1413-FA0E-73390308BE38}"/>
              </a:ext>
            </a:extLst>
          </p:cNvPr>
          <p:cNvPicPr>
            <a:picLocks noChangeAspect="1"/>
          </p:cNvPicPr>
          <p:nvPr/>
        </p:nvPicPr>
        <p:blipFill rotWithShape="1">
          <a:blip r:embed="rId2"/>
          <a:srcRect r="37319"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B9B5B048-0EBD-E4F3-D884-EB02D895F1A6}"/>
              </a:ext>
            </a:extLst>
          </p:cNvPr>
          <p:cNvSpPr>
            <a:spLocks noGrp="1"/>
          </p:cNvSpPr>
          <p:nvPr>
            <p:ph idx="1"/>
          </p:nvPr>
        </p:nvSpPr>
        <p:spPr>
          <a:xfrm>
            <a:off x="762000" y="3109956"/>
            <a:ext cx="4400549" cy="3167019"/>
          </a:xfrm>
        </p:spPr>
        <p:txBody>
          <a:bodyPr anchor="t">
            <a:normAutofit/>
          </a:bodyPr>
          <a:lstStyle/>
          <a:p>
            <a:r>
              <a:rPr lang="en-US" sz="1500" dirty="0"/>
              <a:t>Proper firewall configuration is vital to the security of any desktop or laptop. To secure my laptop, I’ll restrict network ports, protocols and services that are explicitly needed. I will also configure the firewall rules to deny all, permit by exception. WAFs, or Web Application Firewalls, are also important as WAF firewalls can monitor and block communication up to the application layer of the OSI model. (F5, 2023)</a:t>
            </a:r>
          </a:p>
        </p:txBody>
      </p:sp>
    </p:spTree>
    <p:extLst>
      <p:ext uri="{BB962C8B-B14F-4D97-AF65-F5344CB8AC3E}">
        <p14:creationId xmlns:p14="http://schemas.microsoft.com/office/powerpoint/2010/main" val="343497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9FEAAE4-608F-4DE6-97B4-51573869A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062873" cy="6858003"/>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6E6A96-3F95-BA0C-C552-778933265D16}"/>
              </a:ext>
            </a:extLst>
          </p:cNvPr>
          <p:cNvSpPr>
            <a:spLocks noGrp="1"/>
          </p:cNvSpPr>
          <p:nvPr>
            <p:ph type="title"/>
          </p:nvPr>
        </p:nvSpPr>
        <p:spPr>
          <a:xfrm>
            <a:off x="686635" y="1143000"/>
            <a:ext cx="3285045" cy="4572000"/>
          </a:xfrm>
        </p:spPr>
        <p:txBody>
          <a:bodyPr anchor="ctr">
            <a:normAutofit/>
          </a:bodyPr>
          <a:lstStyle/>
          <a:p>
            <a:pPr algn="r"/>
            <a:r>
              <a:rPr lang="en-US" sz="4100"/>
              <a:t>Unnecessary Services</a:t>
            </a:r>
          </a:p>
        </p:txBody>
      </p:sp>
      <p:grpSp>
        <p:nvGrpSpPr>
          <p:cNvPr id="12" name="Group 11">
            <a:extLst>
              <a:ext uri="{FF2B5EF4-FFF2-40B4-BE49-F238E27FC236}">
                <a16:creationId xmlns:a16="http://schemas.microsoft.com/office/drawing/2014/main" id="{1C03C1F1-33AC-4C16-AD56-DD6382C36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8320" y="-1"/>
            <a:ext cx="548640"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D66E751B-0173-4DAE-BDFD-D5855E48F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24F58DB-B3B0-4265-8312-823370262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680C269-55F6-38DD-7B6C-8366267D9DBA}"/>
              </a:ext>
            </a:extLst>
          </p:cNvPr>
          <p:cNvSpPr>
            <a:spLocks noGrp="1"/>
          </p:cNvSpPr>
          <p:nvPr>
            <p:ph idx="1"/>
          </p:nvPr>
        </p:nvSpPr>
        <p:spPr>
          <a:xfrm>
            <a:off x="5749369" y="1143000"/>
            <a:ext cx="5876395" cy="4572000"/>
          </a:xfrm>
        </p:spPr>
        <p:txBody>
          <a:bodyPr anchor="ctr">
            <a:normAutofit/>
          </a:bodyPr>
          <a:lstStyle/>
          <a:p>
            <a:r>
              <a:rPr lang="en-US" sz="1100" dirty="0"/>
              <a:t>Unnecessary services, features, and protocols are tools like SMBv1. </a:t>
            </a:r>
          </a:p>
          <a:p>
            <a:r>
              <a:rPr lang="en-US" sz="1100" dirty="0"/>
              <a:t>SMBv1, also known as Server Message Block, is a Microsoft communication protocol used for file sharing and printer services. Its not a useful protocol on personal computers or gaming computers and leaves vulnerabilities for threat actors to use. </a:t>
            </a:r>
          </a:p>
          <a:p>
            <a:r>
              <a:rPr lang="en-US" sz="1100" dirty="0"/>
              <a:t>For services, settings services like Bluetooth support , diagnostic tracking, internet Connection Sharing, and remote registry should be disabled or set to manual. (</a:t>
            </a:r>
            <a:r>
              <a:rPr lang="en-US" sz="1100" dirty="0" err="1"/>
              <a:t>AnandK@TWC</a:t>
            </a:r>
            <a:r>
              <a:rPr lang="en-US" sz="1100" dirty="0"/>
              <a:t>, 2022)</a:t>
            </a:r>
          </a:p>
          <a:p>
            <a:r>
              <a:rPr lang="en-US" sz="1100" dirty="0"/>
              <a:t>Bluetooth Support can be a vulnerability for Bluetooth attacks, and if you're not using Bluetooth devices there is no reason to keep it enabled. </a:t>
            </a:r>
          </a:p>
          <a:p>
            <a:r>
              <a:rPr lang="en-US" sz="1100" dirty="0"/>
              <a:t>Diagnostic tracking stops the sharing of telemetry  and data. </a:t>
            </a:r>
          </a:p>
          <a:p>
            <a:r>
              <a:rPr lang="en-US" sz="1100" dirty="0"/>
              <a:t>Internet connection sharing is a old service that allows the computer to share internet connection to other devices. CVE-2023-38148 is a Remote Code Execution vulnerability connected to the ICS service. (Ojha, 2023)</a:t>
            </a:r>
          </a:p>
          <a:p>
            <a:r>
              <a:rPr lang="en-US" sz="1100" dirty="0"/>
              <a:t>Remote Registry allows for someone with the correct credentials to access the registry remotely. This is best disabled as it’s a massive vulnerability. For example, CVE-2023-36401 is a vulnerability that allows privileged users to remotely executed arbitrary code on a target system. This happens because of an integer overflow in the remote registry service. (</a:t>
            </a:r>
            <a:r>
              <a:rPr lang="en-US" sz="1100" dirty="0" err="1"/>
              <a:t>Cybersecurityhelp</a:t>
            </a:r>
            <a:r>
              <a:rPr lang="en-US" sz="1100" dirty="0"/>
              <a:t>, 2023)</a:t>
            </a:r>
          </a:p>
        </p:txBody>
      </p:sp>
    </p:spTree>
    <p:extLst>
      <p:ext uri="{BB962C8B-B14F-4D97-AF65-F5344CB8AC3E}">
        <p14:creationId xmlns:p14="http://schemas.microsoft.com/office/powerpoint/2010/main" val="271728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68B7A-29F1-98F6-E8FF-C8DA6391FFBC}"/>
              </a:ext>
            </a:extLst>
          </p:cNvPr>
          <p:cNvSpPr>
            <a:spLocks noGrp="1"/>
          </p:cNvSpPr>
          <p:nvPr>
            <p:ph type="title"/>
          </p:nvPr>
        </p:nvSpPr>
        <p:spPr>
          <a:xfrm>
            <a:off x="1049572" y="946205"/>
            <a:ext cx="9955033" cy="1079829"/>
          </a:xfrm>
        </p:spPr>
        <p:txBody>
          <a:bodyPr anchor="ctr">
            <a:normAutofit/>
          </a:bodyPr>
          <a:lstStyle/>
          <a:p>
            <a:r>
              <a:rPr lang="en-US" dirty="0"/>
              <a:t>Restrict User Privileges</a:t>
            </a:r>
          </a:p>
        </p:txBody>
      </p:sp>
      <p:sp>
        <p:nvSpPr>
          <p:cNvPr id="3" name="Content Placeholder 2">
            <a:extLst>
              <a:ext uri="{FF2B5EF4-FFF2-40B4-BE49-F238E27FC236}">
                <a16:creationId xmlns:a16="http://schemas.microsoft.com/office/drawing/2014/main" id="{5819A7BC-3B96-F651-03F6-3C25C4DC5612}"/>
              </a:ext>
            </a:extLst>
          </p:cNvPr>
          <p:cNvSpPr>
            <a:spLocks noGrp="1"/>
          </p:cNvSpPr>
          <p:nvPr>
            <p:ph idx="1"/>
          </p:nvPr>
        </p:nvSpPr>
        <p:spPr>
          <a:xfrm>
            <a:off x="1057522" y="3339548"/>
            <a:ext cx="7816134" cy="2943899"/>
          </a:xfrm>
        </p:spPr>
        <p:txBody>
          <a:bodyPr anchor="t">
            <a:normAutofit lnSpcReduction="10000"/>
          </a:bodyPr>
          <a:lstStyle/>
          <a:p>
            <a:r>
              <a:rPr lang="en-US" sz="2200" dirty="0"/>
              <a:t>To keep a device from being changed by anyone other than the owner, restricting user privileges is a must. The key is to make one administrator account with all privileges and any other accounts are users without admin rights. This will make it harder for malicious actors to escalate their rights. Additionally, a strong admin password will stop anyone without permission from changing the device settings or installing malicious software. (B.Sc. Geeks, 2019)</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8571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2FDB4-0A99-F025-BC43-9E6EB9589B48}"/>
              </a:ext>
            </a:extLst>
          </p:cNvPr>
          <p:cNvSpPr>
            <a:spLocks noGrp="1"/>
          </p:cNvSpPr>
          <p:nvPr>
            <p:ph type="title"/>
          </p:nvPr>
        </p:nvSpPr>
        <p:spPr>
          <a:xfrm>
            <a:off x="1049572" y="946205"/>
            <a:ext cx="9955033" cy="1079829"/>
          </a:xfrm>
        </p:spPr>
        <p:txBody>
          <a:bodyPr anchor="ctr">
            <a:normAutofit/>
          </a:bodyPr>
          <a:lstStyle/>
          <a:p>
            <a:r>
              <a:rPr lang="en-US" dirty="0"/>
              <a:t>Monitoring and Logging</a:t>
            </a:r>
          </a:p>
        </p:txBody>
      </p:sp>
      <p:sp>
        <p:nvSpPr>
          <p:cNvPr id="3" name="Content Placeholder 2">
            <a:extLst>
              <a:ext uri="{FF2B5EF4-FFF2-40B4-BE49-F238E27FC236}">
                <a16:creationId xmlns:a16="http://schemas.microsoft.com/office/drawing/2014/main" id="{83F9BD51-15D7-8947-EFB5-D9FC318BE15C}"/>
              </a:ext>
            </a:extLst>
          </p:cNvPr>
          <p:cNvSpPr>
            <a:spLocks noGrp="1"/>
          </p:cNvSpPr>
          <p:nvPr>
            <p:ph idx="1"/>
          </p:nvPr>
        </p:nvSpPr>
        <p:spPr>
          <a:xfrm>
            <a:off x="1057522" y="3339548"/>
            <a:ext cx="7816134" cy="2943899"/>
          </a:xfrm>
        </p:spPr>
        <p:txBody>
          <a:bodyPr anchor="t">
            <a:normAutofit/>
          </a:bodyPr>
          <a:lstStyle/>
          <a:p>
            <a:r>
              <a:rPr lang="en-US" sz="2200"/>
              <a:t>Monitoring and analysis tools can detect any unusual activity, such as unauthorized connections, suspicious data, or malware. Network mapping tools like Nmap can help monitor network traffic. Microsoft firewall and task manager logs can help with any suspicious log in attempts, background processes, or hardware allocation. The key is to routinely check logs to make sure all processes are genuine.</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0759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145D5-4563-31C2-6B9F-9D3906D4EF75}"/>
              </a:ext>
            </a:extLst>
          </p:cNvPr>
          <p:cNvSpPr>
            <a:spLocks noGrp="1"/>
          </p:cNvSpPr>
          <p:nvPr>
            <p:ph type="title"/>
          </p:nvPr>
        </p:nvSpPr>
        <p:spPr>
          <a:xfrm>
            <a:off x="762001" y="981076"/>
            <a:ext cx="6095998" cy="1806574"/>
          </a:xfrm>
        </p:spPr>
        <p:txBody>
          <a:bodyPr anchor="b">
            <a:normAutofit/>
          </a:bodyPr>
          <a:lstStyle/>
          <a:p>
            <a:r>
              <a:rPr lang="en-US" dirty="0"/>
              <a:t>Mobile Security – Current Hazards</a:t>
            </a:r>
          </a:p>
        </p:txBody>
      </p:sp>
      <p:pic>
        <p:nvPicPr>
          <p:cNvPr id="5" name="Picture 4" descr="Mobile device with apps">
            <a:extLst>
              <a:ext uri="{FF2B5EF4-FFF2-40B4-BE49-F238E27FC236}">
                <a16:creationId xmlns:a16="http://schemas.microsoft.com/office/drawing/2014/main" id="{6E8644B9-494E-268D-75DF-92A6BF8D4F3D}"/>
              </a:ext>
            </a:extLst>
          </p:cNvPr>
          <p:cNvPicPr>
            <a:picLocks noChangeAspect="1"/>
          </p:cNvPicPr>
          <p:nvPr/>
        </p:nvPicPr>
        <p:blipFill rotWithShape="1">
          <a:blip r:embed="rId2"/>
          <a:srcRect l="51035" r="11465"/>
          <a:stretch/>
        </p:blipFill>
        <p:spPr>
          <a:xfrm>
            <a:off x="7620000" y="10"/>
            <a:ext cx="4572002" cy="6857992"/>
          </a:xfrm>
          <a:custGeom>
            <a:avLst/>
            <a:gdLst/>
            <a:ahLst/>
            <a:cxnLst/>
            <a:rect l="l" t="t" r="r" b="b"/>
            <a:pathLst>
              <a:path w="4572002" h="6858002">
                <a:moveTo>
                  <a:pt x="276687" y="6438981"/>
                </a:moveTo>
                <a:cubicBezTo>
                  <a:pt x="286189" y="6444077"/>
                  <a:pt x="293666" y="6451650"/>
                  <a:pt x="296618" y="6463841"/>
                </a:cubicBezTo>
                <a:lnTo>
                  <a:pt x="296621" y="6463850"/>
                </a:lnTo>
                <a:lnTo>
                  <a:pt x="307605" y="6508052"/>
                </a:lnTo>
                <a:lnTo>
                  <a:pt x="310416" y="6513012"/>
                </a:lnTo>
                <a:lnTo>
                  <a:pt x="312883" y="6521804"/>
                </a:lnTo>
                <a:lnTo>
                  <a:pt x="329221" y="6546195"/>
                </a:lnTo>
                <a:lnTo>
                  <a:pt x="329221" y="6546194"/>
                </a:lnTo>
                <a:lnTo>
                  <a:pt x="310416" y="6513012"/>
                </a:lnTo>
                <a:lnTo>
                  <a:pt x="296621" y="6463850"/>
                </a:lnTo>
                <a:lnTo>
                  <a:pt x="296618" y="6463840"/>
                </a:lnTo>
                <a:close/>
                <a:moveTo>
                  <a:pt x="360891" y="2836172"/>
                </a:moveTo>
                <a:lnTo>
                  <a:pt x="360891" y="2836173"/>
                </a:lnTo>
                <a:cubicBezTo>
                  <a:pt x="364963" y="2839983"/>
                  <a:pt x="368249" y="2844317"/>
                  <a:pt x="369582" y="2848794"/>
                </a:cubicBezTo>
                <a:cubicBezTo>
                  <a:pt x="376249" y="2870416"/>
                  <a:pt x="384441" y="2892181"/>
                  <a:pt x="389490" y="2914328"/>
                </a:cubicBezTo>
                <a:lnTo>
                  <a:pt x="394121" y="2947863"/>
                </a:lnTo>
                <a:lnTo>
                  <a:pt x="390537" y="2982148"/>
                </a:lnTo>
                <a:cubicBezTo>
                  <a:pt x="382441" y="3014153"/>
                  <a:pt x="378631" y="3045777"/>
                  <a:pt x="378845" y="3077401"/>
                </a:cubicBezTo>
                <a:lnTo>
                  <a:pt x="378845" y="3077402"/>
                </a:lnTo>
                <a:lnTo>
                  <a:pt x="378845" y="3077402"/>
                </a:lnTo>
                <a:cubicBezTo>
                  <a:pt x="379059" y="3109026"/>
                  <a:pt x="383298" y="3140650"/>
                  <a:pt x="391299" y="3172655"/>
                </a:cubicBezTo>
                <a:cubicBezTo>
                  <a:pt x="417208" y="3276481"/>
                  <a:pt x="444640" y="3380306"/>
                  <a:pt x="438926" y="3489468"/>
                </a:cubicBezTo>
                <a:cubicBezTo>
                  <a:pt x="437974" y="3507564"/>
                  <a:pt x="449595" y="3529091"/>
                  <a:pt x="461025" y="3544714"/>
                </a:cubicBezTo>
                <a:cubicBezTo>
                  <a:pt x="466455" y="3552191"/>
                  <a:pt x="470634" y="3557716"/>
                  <a:pt x="473569" y="3562321"/>
                </a:cubicBezTo>
                <a:lnTo>
                  <a:pt x="478647" y="3574408"/>
                </a:lnTo>
                <a:lnTo>
                  <a:pt x="476296" y="3587174"/>
                </a:lnTo>
                <a:cubicBezTo>
                  <a:pt x="474277" y="3592232"/>
                  <a:pt x="471027" y="3598435"/>
                  <a:pt x="466549" y="3606817"/>
                </a:cubicBezTo>
                <a:cubicBezTo>
                  <a:pt x="462167" y="3614819"/>
                  <a:pt x="459501" y="3624725"/>
                  <a:pt x="453023" y="3630632"/>
                </a:cubicBezTo>
                <a:cubicBezTo>
                  <a:pt x="436545" y="3645682"/>
                  <a:pt x="430306" y="3662494"/>
                  <a:pt x="428782" y="3680163"/>
                </a:cubicBezTo>
                <a:lnTo>
                  <a:pt x="428782" y="3680164"/>
                </a:lnTo>
                <a:lnTo>
                  <a:pt x="428782" y="3680164"/>
                </a:lnTo>
                <a:lnTo>
                  <a:pt x="432830" y="3734838"/>
                </a:lnTo>
                <a:lnTo>
                  <a:pt x="432448" y="3754652"/>
                </a:lnTo>
                <a:cubicBezTo>
                  <a:pt x="426448" y="3767130"/>
                  <a:pt x="424496" y="3778655"/>
                  <a:pt x="426091" y="3789776"/>
                </a:cubicBezTo>
                <a:lnTo>
                  <a:pt x="426091" y="3789776"/>
                </a:lnTo>
                <a:lnTo>
                  <a:pt x="426091" y="3789777"/>
                </a:lnTo>
                <a:cubicBezTo>
                  <a:pt x="427687" y="3800897"/>
                  <a:pt x="432830" y="3811614"/>
                  <a:pt x="441022" y="3822473"/>
                </a:cubicBezTo>
                <a:lnTo>
                  <a:pt x="455357" y="3852620"/>
                </a:lnTo>
                <a:lnTo>
                  <a:pt x="454577" y="3868764"/>
                </a:lnTo>
                <a:cubicBezTo>
                  <a:pt x="453119" y="3874229"/>
                  <a:pt x="450356" y="3879766"/>
                  <a:pt x="445974" y="3885338"/>
                </a:cubicBezTo>
                <a:cubicBezTo>
                  <a:pt x="426543" y="3910104"/>
                  <a:pt x="416351" y="3935727"/>
                  <a:pt x="414089" y="3962159"/>
                </a:cubicBezTo>
                <a:lnTo>
                  <a:pt x="414089" y="3962160"/>
                </a:lnTo>
                <a:lnTo>
                  <a:pt x="414089" y="3962160"/>
                </a:lnTo>
                <a:cubicBezTo>
                  <a:pt x="411827" y="3988593"/>
                  <a:pt x="417495" y="4015835"/>
                  <a:pt x="429782" y="4043840"/>
                </a:cubicBezTo>
                <a:lnTo>
                  <a:pt x="444904" y="4103826"/>
                </a:lnTo>
                <a:lnTo>
                  <a:pt x="442936" y="4134255"/>
                </a:lnTo>
                <a:cubicBezTo>
                  <a:pt x="441094" y="4144498"/>
                  <a:pt x="438022" y="4154857"/>
                  <a:pt x="433592" y="4165383"/>
                </a:cubicBezTo>
                <a:cubicBezTo>
                  <a:pt x="430163" y="4173480"/>
                  <a:pt x="429592" y="4182767"/>
                  <a:pt x="429687" y="4192387"/>
                </a:cubicBezTo>
                <a:lnTo>
                  <a:pt x="429687" y="4192388"/>
                </a:lnTo>
                <a:lnTo>
                  <a:pt x="429687" y="4192388"/>
                </a:lnTo>
                <a:lnTo>
                  <a:pt x="429782" y="4221391"/>
                </a:lnTo>
                <a:lnTo>
                  <a:pt x="424066" y="4253014"/>
                </a:lnTo>
                <a:cubicBezTo>
                  <a:pt x="411873" y="4277401"/>
                  <a:pt x="396253" y="4300070"/>
                  <a:pt x="384250" y="4324645"/>
                </a:cubicBezTo>
                <a:cubicBezTo>
                  <a:pt x="378536" y="4336457"/>
                  <a:pt x="375488" y="4350554"/>
                  <a:pt x="375296" y="4363890"/>
                </a:cubicBezTo>
                <a:lnTo>
                  <a:pt x="375296" y="4363891"/>
                </a:lnTo>
                <a:lnTo>
                  <a:pt x="375296" y="4363891"/>
                </a:lnTo>
                <a:cubicBezTo>
                  <a:pt x="374344" y="4403326"/>
                  <a:pt x="374344" y="4442762"/>
                  <a:pt x="376058" y="4482005"/>
                </a:cubicBezTo>
                <a:cubicBezTo>
                  <a:pt x="378726" y="4546777"/>
                  <a:pt x="379298" y="4612501"/>
                  <a:pt x="436068" y="4659175"/>
                </a:cubicBezTo>
                <a:cubicBezTo>
                  <a:pt x="440640" y="4662987"/>
                  <a:pt x="443308" y="4671177"/>
                  <a:pt x="444070" y="4677656"/>
                </a:cubicBezTo>
                <a:cubicBezTo>
                  <a:pt x="447689" y="4707565"/>
                  <a:pt x="448071" y="4738236"/>
                  <a:pt x="453977" y="4767765"/>
                </a:cubicBezTo>
                <a:lnTo>
                  <a:pt x="455286" y="4800483"/>
                </a:lnTo>
                <a:lnTo>
                  <a:pt x="440450" y="4828916"/>
                </a:lnTo>
                <a:cubicBezTo>
                  <a:pt x="423877" y="4846490"/>
                  <a:pt x="412446" y="4866958"/>
                  <a:pt x="410740" y="4889275"/>
                </a:cubicBezTo>
                <a:lnTo>
                  <a:pt x="410740" y="4889275"/>
                </a:lnTo>
                <a:lnTo>
                  <a:pt x="410740" y="4889276"/>
                </a:lnTo>
                <a:cubicBezTo>
                  <a:pt x="410172" y="4896714"/>
                  <a:pt x="410683" y="4904358"/>
                  <a:pt x="412445" y="4912169"/>
                </a:cubicBezTo>
                <a:lnTo>
                  <a:pt x="413848" y="4933805"/>
                </a:lnTo>
                <a:lnTo>
                  <a:pt x="409088" y="4952673"/>
                </a:lnTo>
                <a:cubicBezTo>
                  <a:pt x="404302" y="4964604"/>
                  <a:pt x="396729" y="4975511"/>
                  <a:pt x="389013" y="4987037"/>
                </a:cubicBezTo>
                <a:cubicBezTo>
                  <a:pt x="377774" y="5003801"/>
                  <a:pt x="363676" y="5022852"/>
                  <a:pt x="362534" y="5041521"/>
                </a:cubicBezTo>
                <a:cubicBezTo>
                  <a:pt x="360677" y="5073241"/>
                  <a:pt x="338137" y="5101639"/>
                  <a:pt x="336386" y="5133224"/>
                </a:cubicBezTo>
                <a:lnTo>
                  <a:pt x="336386" y="5133225"/>
                </a:lnTo>
                <a:lnTo>
                  <a:pt x="336386" y="5133225"/>
                </a:lnTo>
                <a:lnTo>
                  <a:pt x="343101" y="5166114"/>
                </a:lnTo>
                <a:lnTo>
                  <a:pt x="342411" y="5172090"/>
                </a:lnTo>
                <a:cubicBezTo>
                  <a:pt x="341530" y="5174400"/>
                  <a:pt x="340339" y="5176876"/>
                  <a:pt x="339863" y="5179067"/>
                </a:cubicBezTo>
                <a:lnTo>
                  <a:pt x="339863" y="5179068"/>
                </a:lnTo>
                <a:lnTo>
                  <a:pt x="339863" y="5179068"/>
                </a:lnTo>
                <a:cubicBezTo>
                  <a:pt x="332623" y="5214122"/>
                  <a:pt x="339673" y="5247079"/>
                  <a:pt x="363486" y="5272797"/>
                </a:cubicBezTo>
                <a:cubicBezTo>
                  <a:pt x="379013" y="5289657"/>
                  <a:pt x="387538" y="5307422"/>
                  <a:pt x="390920" y="5326163"/>
                </a:cubicBezTo>
                <a:lnTo>
                  <a:pt x="392366" y="5355014"/>
                </a:lnTo>
                <a:lnTo>
                  <a:pt x="387489" y="5385384"/>
                </a:lnTo>
                <a:cubicBezTo>
                  <a:pt x="384250" y="5398721"/>
                  <a:pt x="381964" y="5412057"/>
                  <a:pt x="379298" y="5425582"/>
                </a:cubicBezTo>
                <a:cubicBezTo>
                  <a:pt x="375488" y="5443870"/>
                  <a:pt x="371486" y="5462351"/>
                  <a:pt x="367676" y="5480637"/>
                </a:cubicBezTo>
                <a:cubicBezTo>
                  <a:pt x="365771" y="5489497"/>
                  <a:pt x="363200" y="5498832"/>
                  <a:pt x="363152" y="5507667"/>
                </a:cubicBezTo>
                <a:lnTo>
                  <a:pt x="363152" y="5507668"/>
                </a:lnTo>
                <a:lnTo>
                  <a:pt x="363152" y="5507668"/>
                </a:lnTo>
                <a:cubicBezTo>
                  <a:pt x="363105" y="5516503"/>
                  <a:pt x="365581" y="5524837"/>
                  <a:pt x="373772" y="5531694"/>
                </a:cubicBezTo>
                <a:lnTo>
                  <a:pt x="383918" y="5547578"/>
                </a:lnTo>
                <a:lnTo>
                  <a:pt x="374344" y="5562746"/>
                </a:lnTo>
                <a:cubicBezTo>
                  <a:pt x="331671" y="5600467"/>
                  <a:pt x="305000" y="5646189"/>
                  <a:pt x="303096" y="5704483"/>
                </a:cubicBezTo>
                <a:cubicBezTo>
                  <a:pt x="302714" y="5716485"/>
                  <a:pt x="300048" y="5728678"/>
                  <a:pt x="297190" y="5740488"/>
                </a:cubicBezTo>
                <a:cubicBezTo>
                  <a:pt x="295475" y="5747728"/>
                  <a:pt x="293569" y="5756493"/>
                  <a:pt x="288425" y="5760873"/>
                </a:cubicBezTo>
                <a:cubicBezTo>
                  <a:pt x="249182" y="5794974"/>
                  <a:pt x="221939" y="5837457"/>
                  <a:pt x="200030" y="5883751"/>
                </a:cubicBezTo>
                <a:cubicBezTo>
                  <a:pt x="192220" y="5900323"/>
                  <a:pt x="184410" y="5918042"/>
                  <a:pt x="182124" y="5935949"/>
                </a:cubicBezTo>
                <a:lnTo>
                  <a:pt x="182124" y="5935950"/>
                </a:lnTo>
                <a:lnTo>
                  <a:pt x="182124" y="5935950"/>
                </a:lnTo>
                <a:cubicBezTo>
                  <a:pt x="179838" y="5954618"/>
                  <a:pt x="183648" y="5974241"/>
                  <a:pt x="185744" y="5993292"/>
                </a:cubicBezTo>
                <a:cubicBezTo>
                  <a:pt x="186886" y="6004532"/>
                  <a:pt x="186696" y="6017486"/>
                  <a:pt x="192220" y="6026441"/>
                </a:cubicBezTo>
                <a:cubicBezTo>
                  <a:pt x="209557" y="6054826"/>
                  <a:pt x="228225" y="6082259"/>
                  <a:pt x="248420" y="6108739"/>
                </a:cubicBezTo>
                <a:lnTo>
                  <a:pt x="262113" y="6133315"/>
                </a:lnTo>
                <a:lnTo>
                  <a:pt x="258413" y="6143190"/>
                </a:lnTo>
                <a:cubicBezTo>
                  <a:pt x="255862" y="6146732"/>
                  <a:pt x="251944" y="6150697"/>
                  <a:pt x="246514" y="6155602"/>
                </a:cubicBezTo>
                <a:cubicBezTo>
                  <a:pt x="224225" y="6175797"/>
                  <a:pt x="212605" y="6200944"/>
                  <a:pt x="207843" y="6228756"/>
                </a:cubicBezTo>
                <a:cubicBezTo>
                  <a:pt x="200412" y="6272764"/>
                  <a:pt x="194126" y="6317151"/>
                  <a:pt x="190506" y="6361539"/>
                </a:cubicBezTo>
                <a:lnTo>
                  <a:pt x="190506" y="6361540"/>
                </a:lnTo>
                <a:lnTo>
                  <a:pt x="190506" y="6361540"/>
                </a:lnTo>
                <a:lnTo>
                  <a:pt x="190704" y="6365039"/>
                </a:lnTo>
                <a:lnTo>
                  <a:pt x="191995" y="6387910"/>
                </a:lnTo>
                <a:lnTo>
                  <a:pt x="194825" y="6393746"/>
                </a:lnTo>
                <a:lnTo>
                  <a:pt x="201413" y="6407333"/>
                </a:lnTo>
                <a:lnTo>
                  <a:pt x="201413" y="6407332"/>
                </a:lnTo>
                <a:lnTo>
                  <a:pt x="194825" y="6393746"/>
                </a:lnTo>
                <a:lnTo>
                  <a:pt x="191995" y="6387910"/>
                </a:lnTo>
                <a:lnTo>
                  <a:pt x="190704" y="6365039"/>
                </a:lnTo>
                <a:lnTo>
                  <a:pt x="190506" y="6361540"/>
                </a:lnTo>
                <a:lnTo>
                  <a:pt x="207843" y="6228757"/>
                </a:lnTo>
                <a:cubicBezTo>
                  <a:pt x="212605" y="6200945"/>
                  <a:pt x="224225" y="6175798"/>
                  <a:pt x="246514" y="6155603"/>
                </a:cubicBezTo>
                <a:cubicBezTo>
                  <a:pt x="257374" y="6145793"/>
                  <a:pt x="262184" y="6139745"/>
                  <a:pt x="262113" y="6133315"/>
                </a:cubicBezTo>
                <a:lnTo>
                  <a:pt x="262113" y="6133315"/>
                </a:lnTo>
                <a:lnTo>
                  <a:pt x="262113" y="6133314"/>
                </a:lnTo>
                <a:cubicBezTo>
                  <a:pt x="262042" y="6126884"/>
                  <a:pt x="257088" y="6120074"/>
                  <a:pt x="248420" y="6108738"/>
                </a:cubicBezTo>
                <a:cubicBezTo>
                  <a:pt x="228225" y="6082258"/>
                  <a:pt x="209557" y="6054825"/>
                  <a:pt x="192220" y="6026440"/>
                </a:cubicBezTo>
                <a:cubicBezTo>
                  <a:pt x="186696" y="6017485"/>
                  <a:pt x="186886" y="6004531"/>
                  <a:pt x="185744" y="5993291"/>
                </a:cubicBezTo>
                <a:cubicBezTo>
                  <a:pt x="184696" y="5983766"/>
                  <a:pt x="183220" y="5974097"/>
                  <a:pt x="182291" y="5964477"/>
                </a:cubicBezTo>
                <a:lnTo>
                  <a:pt x="182124" y="5935950"/>
                </a:lnTo>
                <a:lnTo>
                  <a:pt x="189006" y="5909351"/>
                </a:lnTo>
                <a:cubicBezTo>
                  <a:pt x="192220" y="5900611"/>
                  <a:pt x="196125" y="5892038"/>
                  <a:pt x="200030" y="5883752"/>
                </a:cubicBezTo>
                <a:cubicBezTo>
                  <a:pt x="221939" y="5837458"/>
                  <a:pt x="249182" y="5794975"/>
                  <a:pt x="288425" y="5760874"/>
                </a:cubicBezTo>
                <a:cubicBezTo>
                  <a:pt x="293569" y="5756494"/>
                  <a:pt x="295475" y="5747729"/>
                  <a:pt x="297190" y="5740489"/>
                </a:cubicBezTo>
                <a:cubicBezTo>
                  <a:pt x="300048" y="5728679"/>
                  <a:pt x="302714" y="5716486"/>
                  <a:pt x="303096" y="5704484"/>
                </a:cubicBezTo>
                <a:cubicBezTo>
                  <a:pt x="305000" y="5646190"/>
                  <a:pt x="331671" y="5600468"/>
                  <a:pt x="374344" y="5562747"/>
                </a:cubicBezTo>
                <a:cubicBezTo>
                  <a:pt x="380441" y="5557318"/>
                  <a:pt x="383823" y="5552508"/>
                  <a:pt x="383918" y="5547579"/>
                </a:cubicBezTo>
                <a:lnTo>
                  <a:pt x="383918" y="5547578"/>
                </a:lnTo>
                <a:lnTo>
                  <a:pt x="383918" y="5547578"/>
                </a:lnTo>
                <a:cubicBezTo>
                  <a:pt x="384013" y="5542648"/>
                  <a:pt x="380822" y="5537600"/>
                  <a:pt x="373772" y="5531693"/>
                </a:cubicBezTo>
                <a:cubicBezTo>
                  <a:pt x="369677" y="5528265"/>
                  <a:pt x="367010" y="5524467"/>
                  <a:pt x="365373" y="5520422"/>
                </a:cubicBezTo>
                <a:lnTo>
                  <a:pt x="363152" y="5507668"/>
                </a:lnTo>
                <a:lnTo>
                  <a:pt x="367676" y="5480638"/>
                </a:lnTo>
                <a:cubicBezTo>
                  <a:pt x="371486" y="5462352"/>
                  <a:pt x="375488" y="5443871"/>
                  <a:pt x="379298" y="5425583"/>
                </a:cubicBezTo>
                <a:cubicBezTo>
                  <a:pt x="381964" y="5412058"/>
                  <a:pt x="384250" y="5398722"/>
                  <a:pt x="387489" y="5385385"/>
                </a:cubicBezTo>
                <a:cubicBezTo>
                  <a:pt x="390014" y="5375003"/>
                  <a:pt x="391717" y="5364883"/>
                  <a:pt x="392366" y="5355015"/>
                </a:cubicBezTo>
                <a:lnTo>
                  <a:pt x="392366" y="5355014"/>
                </a:lnTo>
                <a:lnTo>
                  <a:pt x="392366" y="5355014"/>
                </a:lnTo>
                <a:cubicBezTo>
                  <a:pt x="394313" y="5325412"/>
                  <a:pt x="386776" y="5298086"/>
                  <a:pt x="363486" y="5272796"/>
                </a:cubicBezTo>
                <a:cubicBezTo>
                  <a:pt x="351580" y="5259937"/>
                  <a:pt x="343864" y="5245269"/>
                  <a:pt x="340030" y="5229433"/>
                </a:cubicBezTo>
                <a:lnTo>
                  <a:pt x="339863" y="5179068"/>
                </a:lnTo>
                <a:lnTo>
                  <a:pt x="342411" y="5172091"/>
                </a:lnTo>
                <a:cubicBezTo>
                  <a:pt x="343292" y="5169781"/>
                  <a:pt x="343863" y="5167638"/>
                  <a:pt x="343101" y="5166114"/>
                </a:cubicBezTo>
                <a:lnTo>
                  <a:pt x="343101" y="5166114"/>
                </a:lnTo>
                <a:lnTo>
                  <a:pt x="343101" y="5166113"/>
                </a:lnTo>
                <a:lnTo>
                  <a:pt x="336386" y="5133225"/>
                </a:lnTo>
                <a:lnTo>
                  <a:pt x="343531" y="5102461"/>
                </a:lnTo>
                <a:cubicBezTo>
                  <a:pt x="350866" y="5082339"/>
                  <a:pt x="361296" y="5062669"/>
                  <a:pt x="362534" y="5041522"/>
                </a:cubicBezTo>
                <a:cubicBezTo>
                  <a:pt x="363676" y="5022853"/>
                  <a:pt x="377774" y="5003802"/>
                  <a:pt x="389013" y="4987038"/>
                </a:cubicBezTo>
                <a:cubicBezTo>
                  <a:pt x="400587" y="4969748"/>
                  <a:pt x="411839" y="4953853"/>
                  <a:pt x="413848" y="4933805"/>
                </a:cubicBezTo>
                <a:lnTo>
                  <a:pt x="413848" y="4933805"/>
                </a:lnTo>
                <a:lnTo>
                  <a:pt x="413848" y="4933804"/>
                </a:lnTo>
                <a:cubicBezTo>
                  <a:pt x="414517" y="4927122"/>
                  <a:pt x="414160" y="4919978"/>
                  <a:pt x="412445" y="4912168"/>
                </a:cubicBezTo>
                <a:lnTo>
                  <a:pt x="410740" y="4889275"/>
                </a:lnTo>
                <a:lnTo>
                  <a:pt x="415518" y="4867614"/>
                </a:lnTo>
                <a:cubicBezTo>
                  <a:pt x="420638" y="4853635"/>
                  <a:pt x="429401" y="4840633"/>
                  <a:pt x="440450" y="4828917"/>
                </a:cubicBezTo>
                <a:cubicBezTo>
                  <a:pt x="448833" y="4819964"/>
                  <a:pt x="453405" y="4810581"/>
                  <a:pt x="455286" y="4800484"/>
                </a:cubicBezTo>
                <a:lnTo>
                  <a:pt x="455286" y="4800483"/>
                </a:lnTo>
                <a:lnTo>
                  <a:pt x="455286" y="4800483"/>
                </a:lnTo>
                <a:cubicBezTo>
                  <a:pt x="457168" y="4790386"/>
                  <a:pt x="456358" y="4779575"/>
                  <a:pt x="453977" y="4767764"/>
                </a:cubicBezTo>
                <a:cubicBezTo>
                  <a:pt x="448071" y="4738235"/>
                  <a:pt x="447689" y="4707564"/>
                  <a:pt x="444070" y="4677655"/>
                </a:cubicBezTo>
                <a:cubicBezTo>
                  <a:pt x="443308" y="4671176"/>
                  <a:pt x="440640" y="4662986"/>
                  <a:pt x="436068" y="4659174"/>
                </a:cubicBezTo>
                <a:cubicBezTo>
                  <a:pt x="379298" y="4612500"/>
                  <a:pt x="378726" y="4546776"/>
                  <a:pt x="376058" y="4482004"/>
                </a:cubicBezTo>
                <a:lnTo>
                  <a:pt x="375296" y="4363891"/>
                </a:lnTo>
                <a:lnTo>
                  <a:pt x="384250" y="4324646"/>
                </a:lnTo>
                <a:cubicBezTo>
                  <a:pt x="396253" y="4300071"/>
                  <a:pt x="411873" y="4277402"/>
                  <a:pt x="424066" y="4253015"/>
                </a:cubicBezTo>
                <a:cubicBezTo>
                  <a:pt x="428830" y="4243873"/>
                  <a:pt x="429020" y="4232061"/>
                  <a:pt x="429782" y="4221392"/>
                </a:cubicBezTo>
                <a:lnTo>
                  <a:pt x="429782" y="4221391"/>
                </a:lnTo>
                <a:lnTo>
                  <a:pt x="429782" y="4221391"/>
                </a:lnTo>
                <a:lnTo>
                  <a:pt x="429687" y="4192388"/>
                </a:lnTo>
                <a:lnTo>
                  <a:pt x="433592" y="4165384"/>
                </a:lnTo>
                <a:cubicBezTo>
                  <a:pt x="442451" y="4144333"/>
                  <a:pt x="445880" y="4123948"/>
                  <a:pt x="444904" y="4103826"/>
                </a:cubicBezTo>
                <a:lnTo>
                  <a:pt x="444904" y="4103826"/>
                </a:lnTo>
                <a:lnTo>
                  <a:pt x="444904" y="4103825"/>
                </a:lnTo>
                <a:cubicBezTo>
                  <a:pt x="443928" y="4083702"/>
                  <a:pt x="438546" y="4063842"/>
                  <a:pt x="429782" y="4043839"/>
                </a:cubicBezTo>
                <a:cubicBezTo>
                  <a:pt x="423639" y="4029837"/>
                  <a:pt x="419150" y="4016025"/>
                  <a:pt x="416480" y="4002410"/>
                </a:cubicBezTo>
                <a:lnTo>
                  <a:pt x="414089" y="3962160"/>
                </a:lnTo>
                <a:lnTo>
                  <a:pt x="423593" y="3923125"/>
                </a:lnTo>
                <a:cubicBezTo>
                  <a:pt x="428853" y="3910319"/>
                  <a:pt x="436259" y="3897722"/>
                  <a:pt x="445974" y="3885339"/>
                </a:cubicBezTo>
                <a:cubicBezTo>
                  <a:pt x="454738" y="3874195"/>
                  <a:pt x="457024" y="3863193"/>
                  <a:pt x="455357" y="3852620"/>
                </a:cubicBezTo>
                <a:lnTo>
                  <a:pt x="455357" y="3852620"/>
                </a:lnTo>
                <a:lnTo>
                  <a:pt x="455357" y="3852619"/>
                </a:lnTo>
                <a:cubicBezTo>
                  <a:pt x="453691" y="3842046"/>
                  <a:pt x="448071" y="3831902"/>
                  <a:pt x="441022" y="3822472"/>
                </a:cubicBezTo>
                <a:lnTo>
                  <a:pt x="426091" y="3789776"/>
                </a:lnTo>
                <a:lnTo>
                  <a:pt x="432448" y="3754653"/>
                </a:lnTo>
                <a:cubicBezTo>
                  <a:pt x="435116" y="3749126"/>
                  <a:pt x="433782" y="3741316"/>
                  <a:pt x="432830" y="3734838"/>
                </a:cubicBezTo>
                <a:lnTo>
                  <a:pt x="432830" y="3734838"/>
                </a:lnTo>
                <a:lnTo>
                  <a:pt x="432830" y="3734837"/>
                </a:lnTo>
                <a:lnTo>
                  <a:pt x="428782" y="3680164"/>
                </a:lnTo>
                <a:lnTo>
                  <a:pt x="435295" y="3654416"/>
                </a:lnTo>
                <a:cubicBezTo>
                  <a:pt x="439105" y="3646123"/>
                  <a:pt x="444784" y="3638158"/>
                  <a:pt x="453023" y="3630633"/>
                </a:cubicBezTo>
                <a:cubicBezTo>
                  <a:pt x="459501" y="3624726"/>
                  <a:pt x="462167" y="3614820"/>
                  <a:pt x="466549" y="3606818"/>
                </a:cubicBezTo>
                <a:cubicBezTo>
                  <a:pt x="475504" y="3590054"/>
                  <a:pt x="479552" y="3582005"/>
                  <a:pt x="478647" y="3574409"/>
                </a:cubicBezTo>
                <a:lnTo>
                  <a:pt x="478647" y="3574408"/>
                </a:lnTo>
                <a:lnTo>
                  <a:pt x="478647" y="3574408"/>
                </a:lnTo>
                <a:cubicBezTo>
                  <a:pt x="477742" y="3566811"/>
                  <a:pt x="471884" y="3559668"/>
                  <a:pt x="461025" y="3544713"/>
                </a:cubicBezTo>
                <a:cubicBezTo>
                  <a:pt x="449595" y="3529090"/>
                  <a:pt x="437974" y="3507563"/>
                  <a:pt x="438926" y="3489467"/>
                </a:cubicBezTo>
                <a:cubicBezTo>
                  <a:pt x="444640" y="3380305"/>
                  <a:pt x="417208" y="3276480"/>
                  <a:pt x="391299" y="3172654"/>
                </a:cubicBezTo>
                <a:lnTo>
                  <a:pt x="378845" y="3077402"/>
                </a:lnTo>
                <a:lnTo>
                  <a:pt x="390537" y="2982149"/>
                </a:lnTo>
                <a:cubicBezTo>
                  <a:pt x="393490" y="2970576"/>
                  <a:pt x="394491" y="2959157"/>
                  <a:pt x="394121" y="2947863"/>
                </a:cubicBezTo>
                <a:lnTo>
                  <a:pt x="394121" y="2947863"/>
                </a:lnTo>
                <a:lnTo>
                  <a:pt x="394121" y="2947862"/>
                </a:lnTo>
                <a:cubicBezTo>
                  <a:pt x="393014" y="2913982"/>
                  <a:pt x="379583" y="2881226"/>
                  <a:pt x="369582" y="2848793"/>
                </a:cubicBezTo>
                <a:close/>
                <a:moveTo>
                  <a:pt x="845377" y="1508458"/>
                </a:moveTo>
                <a:lnTo>
                  <a:pt x="873470" y="1596213"/>
                </a:lnTo>
                <a:cubicBezTo>
                  <a:pt x="875947" y="1604978"/>
                  <a:pt x="874422" y="1615836"/>
                  <a:pt x="871566" y="1624980"/>
                </a:cubicBezTo>
                <a:cubicBezTo>
                  <a:pt x="861850" y="1656223"/>
                  <a:pt x="837464" y="1676036"/>
                  <a:pt x="814984" y="1697753"/>
                </a:cubicBezTo>
                <a:cubicBezTo>
                  <a:pt x="805078" y="1707279"/>
                  <a:pt x="798030" y="1720423"/>
                  <a:pt x="792316" y="1733188"/>
                </a:cubicBezTo>
                <a:cubicBezTo>
                  <a:pt x="777644" y="1766335"/>
                  <a:pt x="764501" y="1800246"/>
                  <a:pt x="750595" y="1833775"/>
                </a:cubicBezTo>
                <a:cubicBezTo>
                  <a:pt x="749261" y="1837013"/>
                  <a:pt x="745832" y="1839679"/>
                  <a:pt x="742974" y="1842158"/>
                </a:cubicBezTo>
                <a:cubicBezTo>
                  <a:pt x="712873" y="1866922"/>
                  <a:pt x="682584" y="1891497"/>
                  <a:pt x="652483" y="1916454"/>
                </a:cubicBezTo>
                <a:cubicBezTo>
                  <a:pt x="646769" y="1921216"/>
                  <a:pt x="642577" y="1928076"/>
                  <a:pt x="637053" y="1933219"/>
                </a:cubicBezTo>
                <a:cubicBezTo>
                  <a:pt x="629433" y="1940459"/>
                  <a:pt x="622192" y="1949603"/>
                  <a:pt x="613048" y="1953413"/>
                </a:cubicBezTo>
                <a:cubicBezTo>
                  <a:pt x="584283" y="1965224"/>
                  <a:pt x="571899" y="1987894"/>
                  <a:pt x="566565" y="2016469"/>
                </a:cubicBezTo>
                <a:cubicBezTo>
                  <a:pt x="561612" y="2042570"/>
                  <a:pt x="557420" y="2068669"/>
                  <a:pt x="551706" y="2094578"/>
                </a:cubicBezTo>
                <a:cubicBezTo>
                  <a:pt x="544848" y="2126201"/>
                  <a:pt x="537418" y="2157636"/>
                  <a:pt x="529035" y="2188879"/>
                </a:cubicBezTo>
                <a:cubicBezTo>
                  <a:pt x="525415" y="2202404"/>
                  <a:pt x="521225" y="2216692"/>
                  <a:pt x="513795" y="2228314"/>
                </a:cubicBezTo>
                <a:cubicBezTo>
                  <a:pt x="493220" y="2260890"/>
                  <a:pt x="479314" y="2295753"/>
                  <a:pt x="484838" y="2334044"/>
                </a:cubicBezTo>
                <a:cubicBezTo>
                  <a:pt x="489220" y="2364715"/>
                  <a:pt x="477980" y="2390434"/>
                  <a:pt x="460453" y="2409485"/>
                </a:cubicBezTo>
                <a:cubicBezTo>
                  <a:pt x="444546" y="2426822"/>
                  <a:pt x="438402" y="2444777"/>
                  <a:pt x="437521" y="2463017"/>
                </a:cubicBezTo>
                <a:lnTo>
                  <a:pt x="437521" y="2463018"/>
                </a:lnTo>
                <a:lnTo>
                  <a:pt x="437521" y="2463019"/>
                </a:lnTo>
                <a:cubicBezTo>
                  <a:pt x="436640" y="2481259"/>
                  <a:pt x="441021" y="2499786"/>
                  <a:pt x="446164" y="2518265"/>
                </a:cubicBezTo>
                <a:lnTo>
                  <a:pt x="449808" y="2545007"/>
                </a:lnTo>
                <a:lnTo>
                  <a:pt x="445594" y="2571034"/>
                </a:lnTo>
                <a:cubicBezTo>
                  <a:pt x="433592" y="2612945"/>
                  <a:pt x="401015" y="2640950"/>
                  <a:pt x="372440" y="2668001"/>
                </a:cubicBezTo>
                <a:cubicBezTo>
                  <a:pt x="348055" y="2691054"/>
                  <a:pt x="334339" y="2716963"/>
                  <a:pt x="324050" y="2745348"/>
                </a:cubicBezTo>
                <a:lnTo>
                  <a:pt x="324050" y="2745352"/>
                </a:lnTo>
                <a:lnTo>
                  <a:pt x="317719" y="2770757"/>
                </a:lnTo>
                <a:lnTo>
                  <a:pt x="318129" y="2778006"/>
                </a:lnTo>
                <a:lnTo>
                  <a:pt x="317350" y="2782305"/>
                </a:lnTo>
                <a:lnTo>
                  <a:pt x="318550" y="2785440"/>
                </a:lnTo>
                <a:lnTo>
                  <a:pt x="318978" y="2793023"/>
                </a:lnTo>
                <a:lnTo>
                  <a:pt x="328628" y="2811780"/>
                </a:lnTo>
                <a:lnTo>
                  <a:pt x="328631" y="2811787"/>
                </a:lnTo>
                <a:lnTo>
                  <a:pt x="328632" y="2811787"/>
                </a:lnTo>
                <a:lnTo>
                  <a:pt x="328628" y="2811780"/>
                </a:lnTo>
                <a:lnTo>
                  <a:pt x="318550" y="2785440"/>
                </a:lnTo>
                <a:lnTo>
                  <a:pt x="318129" y="2778006"/>
                </a:lnTo>
                <a:lnTo>
                  <a:pt x="324050" y="2745352"/>
                </a:lnTo>
                <a:lnTo>
                  <a:pt x="324050" y="2745349"/>
                </a:lnTo>
                <a:cubicBezTo>
                  <a:pt x="334339" y="2716964"/>
                  <a:pt x="348055" y="2691055"/>
                  <a:pt x="372440" y="2668002"/>
                </a:cubicBezTo>
                <a:cubicBezTo>
                  <a:pt x="401015" y="2640951"/>
                  <a:pt x="433592" y="2612946"/>
                  <a:pt x="445594" y="2571035"/>
                </a:cubicBezTo>
                <a:cubicBezTo>
                  <a:pt x="448166" y="2561986"/>
                  <a:pt x="449642" y="2553556"/>
                  <a:pt x="449809" y="2545007"/>
                </a:cubicBezTo>
                <a:lnTo>
                  <a:pt x="449808" y="2545007"/>
                </a:lnTo>
                <a:lnTo>
                  <a:pt x="449809" y="2545006"/>
                </a:lnTo>
                <a:cubicBezTo>
                  <a:pt x="449975" y="2536458"/>
                  <a:pt x="448832" y="2527790"/>
                  <a:pt x="446164" y="2518264"/>
                </a:cubicBezTo>
                <a:cubicBezTo>
                  <a:pt x="443593" y="2509024"/>
                  <a:pt x="441212" y="2499773"/>
                  <a:pt x="439584" y="2490551"/>
                </a:cubicBezTo>
                <a:lnTo>
                  <a:pt x="437521" y="2463018"/>
                </a:lnTo>
                <a:lnTo>
                  <a:pt x="443352" y="2435913"/>
                </a:lnTo>
                <a:cubicBezTo>
                  <a:pt x="446987" y="2426977"/>
                  <a:pt x="452500" y="2418155"/>
                  <a:pt x="460453" y="2409486"/>
                </a:cubicBezTo>
                <a:cubicBezTo>
                  <a:pt x="477980" y="2390435"/>
                  <a:pt x="489220" y="2364716"/>
                  <a:pt x="484838" y="2334045"/>
                </a:cubicBezTo>
                <a:cubicBezTo>
                  <a:pt x="479314" y="2295754"/>
                  <a:pt x="493220" y="2260891"/>
                  <a:pt x="513795" y="2228315"/>
                </a:cubicBezTo>
                <a:cubicBezTo>
                  <a:pt x="521225" y="2216693"/>
                  <a:pt x="525415" y="2202405"/>
                  <a:pt x="529035" y="2188880"/>
                </a:cubicBezTo>
                <a:cubicBezTo>
                  <a:pt x="537418" y="2157637"/>
                  <a:pt x="544848" y="2126202"/>
                  <a:pt x="551706" y="2094579"/>
                </a:cubicBezTo>
                <a:cubicBezTo>
                  <a:pt x="557420" y="2068670"/>
                  <a:pt x="561612" y="2042571"/>
                  <a:pt x="566565" y="2016470"/>
                </a:cubicBezTo>
                <a:cubicBezTo>
                  <a:pt x="571899" y="1987895"/>
                  <a:pt x="584283" y="1965225"/>
                  <a:pt x="613048" y="1953414"/>
                </a:cubicBezTo>
                <a:cubicBezTo>
                  <a:pt x="622192" y="1949604"/>
                  <a:pt x="629433" y="1940460"/>
                  <a:pt x="637053" y="1933220"/>
                </a:cubicBezTo>
                <a:cubicBezTo>
                  <a:pt x="642577" y="1928077"/>
                  <a:pt x="646769" y="1921217"/>
                  <a:pt x="652483" y="1916455"/>
                </a:cubicBezTo>
                <a:cubicBezTo>
                  <a:pt x="682584" y="1891498"/>
                  <a:pt x="712873" y="1866923"/>
                  <a:pt x="742974" y="1842159"/>
                </a:cubicBezTo>
                <a:cubicBezTo>
                  <a:pt x="745832" y="1839680"/>
                  <a:pt x="749261" y="1837014"/>
                  <a:pt x="750595" y="1833776"/>
                </a:cubicBezTo>
                <a:cubicBezTo>
                  <a:pt x="764501" y="1800247"/>
                  <a:pt x="777645" y="1766336"/>
                  <a:pt x="792316" y="1733189"/>
                </a:cubicBezTo>
                <a:cubicBezTo>
                  <a:pt x="798030" y="1720424"/>
                  <a:pt x="805078" y="1707280"/>
                  <a:pt x="814985" y="1697754"/>
                </a:cubicBezTo>
                <a:cubicBezTo>
                  <a:pt x="837465" y="1676037"/>
                  <a:pt x="861850" y="1656224"/>
                  <a:pt x="871566" y="1624981"/>
                </a:cubicBezTo>
                <a:cubicBezTo>
                  <a:pt x="874423" y="1615837"/>
                  <a:pt x="875948" y="1604979"/>
                  <a:pt x="873471" y="1596214"/>
                </a:cubicBezTo>
                <a:close/>
                <a:moveTo>
                  <a:pt x="820975" y="1453958"/>
                </a:moveTo>
                <a:lnTo>
                  <a:pt x="826772" y="1459073"/>
                </a:lnTo>
                <a:lnTo>
                  <a:pt x="835990" y="1481572"/>
                </a:lnTo>
                <a:lnTo>
                  <a:pt x="826773" y="1459074"/>
                </a:lnTo>
                <a:lnTo>
                  <a:pt x="826772" y="1459073"/>
                </a:lnTo>
                <a:lnTo>
                  <a:pt x="826772" y="1459073"/>
                </a:lnTo>
                <a:close/>
                <a:moveTo>
                  <a:pt x="807579" y="1268758"/>
                </a:moveTo>
                <a:lnTo>
                  <a:pt x="802412" y="1286069"/>
                </a:lnTo>
                <a:cubicBezTo>
                  <a:pt x="787838" y="1306930"/>
                  <a:pt x="781599" y="1328552"/>
                  <a:pt x="780074" y="1350627"/>
                </a:cubicBezTo>
                <a:lnTo>
                  <a:pt x="785669" y="1413840"/>
                </a:lnTo>
                <a:lnTo>
                  <a:pt x="780075" y="1350628"/>
                </a:lnTo>
                <a:cubicBezTo>
                  <a:pt x="781599" y="1328553"/>
                  <a:pt x="787839" y="1306930"/>
                  <a:pt x="802412" y="1286070"/>
                </a:cubicBezTo>
                <a:cubicBezTo>
                  <a:pt x="805555" y="1281689"/>
                  <a:pt x="807127" y="1275402"/>
                  <a:pt x="807579" y="1268758"/>
                </a:cubicBezTo>
                <a:close/>
                <a:moveTo>
                  <a:pt x="865850" y="773035"/>
                </a:moveTo>
                <a:lnTo>
                  <a:pt x="857850" y="854379"/>
                </a:lnTo>
                <a:cubicBezTo>
                  <a:pt x="855564" y="878956"/>
                  <a:pt x="854802" y="903722"/>
                  <a:pt x="826796" y="915343"/>
                </a:cubicBezTo>
                <a:cubicBezTo>
                  <a:pt x="822414" y="917059"/>
                  <a:pt x="819176" y="922773"/>
                  <a:pt x="816318" y="927155"/>
                </a:cubicBezTo>
                <a:cubicBezTo>
                  <a:pt x="772310" y="994785"/>
                  <a:pt x="773454" y="1030980"/>
                  <a:pt x="819938" y="1097087"/>
                </a:cubicBezTo>
                <a:cubicBezTo>
                  <a:pt x="824700" y="1103945"/>
                  <a:pt x="828130" y="1118613"/>
                  <a:pt x="824320" y="1123185"/>
                </a:cubicBezTo>
                <a:cubicBezTo>
                  <a:pt x="808508" y="1142617"/>
                  <a:pt x="801460" y="1162954"/>
                  <a:pt x="799602" y="1184029"/>
                </a:cubicBezTo>
                <a:cubicBezTo>
                  <a:pt x="801460" y="1162954"/>
                  <a:pt x="808509" y="1142618"/>
                  <a:pt x="824321" y="1123186"/>
                </a:cubicBezTo>
                <a:cubicBezTo>
                  <a:pt x="828131" y="1118614"/>
                  <a:pt x="824701" y="1103946"/>
                  <a:pt x="819939" y="1097088"/>
                </a:cubicBezTo>
                <a:cubicBezTo>
                  <a:pt x="773455" y="1030981"/>
                  <a:pt x="772311" y="994786"/>
                  <a:pt x="816319" y="927156"/>
                </a:cubicBezTo>
                <a:cubicBezTo>
                  <a:pt x="819177" y="922774"/>
                  <a:pt x="822415" y="917060"/>
                  <a:pt x="826797" y="915344"/>
                </a:cubicBezTo>
                <a:cubicBezTo>
                  <a:pt x="854802" y="903723"/>
                  <a:pt x="855564" y="878957"/>
                  <a:pt x="857850" y="854380"/>
                </a:cubicBezTo>
                <a:cubicBezTo>
                  <a:pt x="860326" y="827330"/>
                  <a:pt x="863564" y="800277"/>
                  <a:pt x="865850" y="773036"/>
                </a:cubicBezTo>
                <a:close/>
                <a:moveTo>
                  <a:pt x="810449" y="517851"/>
                </a:moveTo>
                <a:lnTo>
                  <a:pt x="819366" y="556047"/>
                </a:lnTo>
                <a:cubicBezTo>
                  <a:pt x="821462" y="564048"/>
                  <a:pt x="826986" y="572622"/>
                  <a:pt x="825844" y="580050"/>
                </a:cubicBezTo>
                <a:cubicBezTo>
                  <a:pt x="822510" y="601578"/>
                  <a:pt x="824939" y="622201"/>
                  <a:pt x="829225" y="642537"/>
                </a:cubicBezTo>
                <a:lnTo>
                  <a:pt x="841749" y="694928"/>
                </a:lnTo>
                <a:lnTo>
                  <a:pt x="829226" y="642538"/>
                </a:lnTo>
                <a:cubicBezTo>
                  <a:pt x="824940" y="622201"/>
                  <a:pt x="822511" y="601579"/>
                  <a:pt x="825845" y="580051"/>
                </a:cubicBezTo>
                <a:cubicBezTo>
                  <a:pt x="826987" y="572623"/>
                  <a:pt x="821463" y="564049"/>
                  <a:pt x="819367" y="556048"/>
                </a:cubicBezTo>
                <a:close/>
                <a:moveTo>
                  <a:pt x="797154" y="298169"/>
                </a:moveTo>
                <a:lnTo>
                  <a:pt x="811936" y="313533"/>
                </a:lnTo>
                <a:cubicBezTo>
                  <a:pt x="816128" y="316389"/>
                  <a:pt x="813842" y="330298"/>
                  <a:pt x="812508" y="338870"/>
                </a:cubicBezTo>
                <a:cubicBezTo>
                  <a:pt x="809650" y="357921"/>
                  <a:pt x="802412" y="376781"/>
                  <a:pt x="802602" y="395640"/>
                </a:cubicBezTo>
                <a:lnTo>
                  <a:pt x="806412" y="367328"/>
                </a:lnTo>
                <a:cubicBezTo>
                  <a:pt x="808555" y="357874"/>
                  <a:pt x="811080" y="348396"/>
                  <a:pt x="812509" y="338871"/>
                </a:cubicBezTo>
                <a:cubicBezTo>
                  <a:pt x="813843" y="330299"/>
                  <a:pt x="816129" y="316390"/>
                  <a:pt x="811937" y="313534"/>
                </a:cubicBezTo>
                <a:close/>
                <a:moveTo>
                  <a:pt x="789609" y="281568"/>
                </a:moveTo>
                <a:lnTo>
                  <a:pt x="794503" y="295415"/>
                </a:lnTo>
                <a:lnTo>
                  <a:pt x="794504" y="295415"/>
                </a:lnTo>
                <a:close/>
                <a:moveTo>
                  <a:pt x="802929" y="24486"/>
                </a:moveTo>
                <a:lnTo>
                  <a:pt x="805191" y="74129"/>
                </a:lnTo>
                <a:cubicBezTo>
                  <a:pt x="803807" y="100174"/>
                  <a:pt x="799302" y="125876"/>
                  <a:pt x="795072" y="151569"/>
                </a:cubicBezTo>
                <a:lnTo>
                  <a:pt x="794873" y="153388"/>
                </a:lnTo>
                <a:lnTo>
                  <a:pt x="791059" y="177271"/>
                </a:lnTo>
                <a:lnTo>
                  <a:pt x="786600" y="228944"/>
                </a:lnTo>
                <a:lnTo>
                  <a:pt x="786600" y="228948"/>
                </a:lnTo>
                <a:lnTo>
                  <a:pt x="786600" y="228949"/>
                </a:lnTo>
                <a:lnTo>
                  <a:pt x="786600" y="228944"/>
                </a:lnTo>
                <a:lnTo>
                  <a:pt x="794873" y="153388"/>
                </a:lnTo>
                <a:lnTo>
                  <a:pt x="799269" y="125861"/>
                </a:lnTo>
                <a:cubicBezTo>
                  <a:pt x="801959" y="108703"/>
                  <a:pt x="804269" y="91492"/>
                  <a:pt x="805192" y="74129"/>
                </a:cubicBezTo>
                <a:close/>
                <a:moveTo>
                  <a:pt x="341402" y="0"/>
                </a:moveTo>
                <a:lnTo>
                  <a:pt x="805510" y="0"/>
                </a:lnTo>
                <a:lnTo>
                  <a:pt x="802792" y="21486"/>
                </a:lnTo>
                <a:lnTo>
                  <a:pt x="805510" y="1"/>
                </a:lnTo>
                <a:lnTo>
                  <a:pt x="4572002" y="2"/>
                </a:lnTo>
                <a:lnTo>
                  <a:pt x="4572002" y="6858002"/>
                </a:lnTo>
                <a:lnTo>
                  <a:pt x="312449" y="6858002"/>
                </a:lnTo>
                <a:lnTo>
                  <a:pt x="312449" y="6858001"/>
                </a:lnTo>
                <a:lnTo>
                  <a:pt x="312449" y="6858001"/>
                </a:lnTo>
                <a:lnTo>
                  <a:pt x="306286" y="6812064"/>
                </a:lnTo>
                <a:lnTo>
                  <a:pt x="311060" y="6776800"/>
                </a:lnTo>
                <a:cubicBezTo>
                  <a:pt x="314156" y="6765164"/>
                  <a:pt x="318906" y="6753698"/>
                  <a:pt x="325764" y="6742553"/>
                </a:cubicBezTo>
                <a:cubicBezTo>
                  <a:pt x="334052" y="6729219"/>
                  <a:pt x="339196" y="6716169"/>
                  <a:pt x="339600" y="6702977"/>
                </a:cubicBezTo>
                <a:lnTo>
                  <a:pt x="339600" y="6702976"/>
                </a:lnTo>
                <a:lnTo>
                  <a:pt x="339600" y="6702976"/>
                </a:lnTo>
                <a:cubicBezTo>
                  <a:pt x="340005" y="6689783"/>
                  <a:pt x="335671" y="6676448"/>
                  <a:pt x="325002" y="6662541"/>
                </a:cubicBezTo>
                <a:cubicBezTo>
                  <a:pt x="321335" y="6657826"/>
                  <a:pt x="319038" y="6651967"/>
                  <a:pt x="317919" y="6645552"/>
                </a:cubicBezTo>
                <a:lnTo>
                  <a:pt x="317907" y="6625225"/>
                </a:lnTo>
                <a:lnTo>
                  <a:pt x="334529" y="6588626"/>
                </a:lnTo>
                <a:cubicBezTo>
                  <a:pt x="340625" y="6582147"/>
                  <a:pt x="346721" y="6575479"/>
                  <a:pt x="357008" y="6564621"/>
                </a:cubicBezTo>
                <a:lnTo>
                  <a:pt x="357008" y="6564620"/>
                </a:lnTo>
                <a:lnTo>
                  <a:pt x="334529" y="6588625"/>
                </a:lnTo>
                <a:cubicBezTo>
                  <a:pt x="326052" y="6597578"/>
                  <a:pt x="320003" y="6611342"/>
                  <a:pt x="317907" y="6625224"/>
                </a:cubicBezTo>
                <a:lnTo>
                  <a:pt x="317907" y="6625225"/>
                </a:lnTo>
                <a:lnTo>
                  <a:pt x="317907" y="6625225"/>
                </a:lnTo>
                <a:cubicBezTo>
                  <a:pt x="315811" y="6639108"/>
                  <a:pt x="317668" y="6653111"/>
                  <a:pt x="325002" y="6662542"/>
                </a:cubicBezTo>
                <a:cubicBezTo>
                  <a:pt x="330337" y="6669496"/>
                  <a:pt x="334087" y="6676306"/>
                  <a:pt x="336454" y="6683027"/>
                </a:cubicBezTo>
                <a:lnTo>
                  <a:pt x="339600" y="6702976"/>
                </a:lnTo>
                <a:lnTo>
                  <a:pt x="325764" y="6742552"/>
                </a:lnTo>
                <a:cubicBezTo>
                  <a:pt x="312048" y="6764841"/>
                  <a:pt x="306762" y="6788417"/>
                  <a:pt x="306286" y="6812063"/>
                </a:cubicBezTo>
                <a:lnTo>
                  <a:pt x="306286" y="6812064"/>
                </a:lnTo>
                <a:lnTo>
                  <a:pt x="306286" y="6812064"/>
                </a:lnTo>
                <a:lnTo>
                  <a:pt x="312449" y="6858001"/>
                </a:lnTo>
                <a:lnTo>
                  <a:pt x="140196" y="6858001"/>
                </a:lnTo>
                <a:lnTo>
                  <a:pt x="130496" y="6815516"/>
                </a:lnTo>
                <a:cubicBezTo>
                  <a:pt x="124972" y="6793035"/>
                  <a:pt x="115065" y="6771319"/>
                  <a:pt x="111445" y="6748458"/>
                </a:cubicBezTo>
                <a:cubicBezTo>
                  <a:pt x="102873" y="6694164"/>
                  <a:pt x="96777" y="6639488"/>
                  <a:pt x="89919" y="6584812"/>
                </a:cubicBezTo>
                <a:cubicBezTo>
                  <a:pt x="82870" y="6528424"/>
                  <a:pt x="75440" y="6472225"/>
                  <a:pt x="69154" y="6415833"/>
                </a:cubicBezTo>
                <a:cubicBezTo>
                  <a:pt x="65914" y="6384972"/>
                  <a:pt x="65344" y="6353919"/>
                  <a:pt x="62296" y="6323058"/>
                </a:cubicBezTo>
                <a:cubicBezTo>
                  <a:pt x="59628" y="6296005"/>
                  <a:pt x="54675" y="6269144"/>
                  <a:pt x="51435" y="6242093"/>
                </a:cubicBezTo>
                <a:cubicBezTo>
                  <a:pt x="48769" y="6218660"/>
                  <a:pt x="47245" y="6195037"/>
                  <a:pt x="44577" y="6171605"/>
                </a:cubicBezTo>
                <a:cubicBezTo>
                  <a:pt x="40197" y="6134075"/>
                  <a:pt x="35243" y="6096736"/>
                  <a:pt x="30671" y="6059397"/>
                </a:cubicBezTo>
                <a:cubicBezTo>
                  <a:pt x="28957" y="6043776"/>
                  <a:pt x="24194" y="6027392"/>
                  <a:pt x="27051" y="6012723"/>
                </a:cubicBezTo>
                <a:cubicBezTo>
                  <a:pt x="34291" y="5975764"/>
                  <a:pt x="32195" y="5939377"/>
                  <a:pt x="27243" y="5902610"/>
                </a:cubicBezTo>
                <a:cubicBezTo>
                  <a:pt x="25526" y="5890037"/>
                  <a:pt x="25908" y="5876511"/>
                  <a:pt x="29147" y="5864318"/>
                </a:cubicBezTo>
                <a:cubicBezTo>
                  <a:pt x="35625" y="5839361"/>
                  <a:pt x="44769" y="5815169"/>
                  <a:pt x="52769" y="5790592"/>
                </a:cubicBezTo>
                <a:cubicBezTo>
                  <a:pt x="53721" y="5787924"/>
                  <a:pt x="53913" y="5784686"/>
                  <a:pt x="54483" y="5781830"/>
                </a:cubicBezTo>
                <a:cubicBezTo>
                  <a:pt x="57724" y="5765635"/>
                  <a:pt x="60962" y="5749634"/>
                  <a:pt x="63820" y="5733440"/>
                </a:cubicBezTo>
                <a:cubicBezTo>
                  <a:pt x="65344" y="5724678"/>
                  <a:pt x="65534" y="5715723"/>
                  <a:pt x="66868" y="5706959"/>
                </a:cubicBezTo>
                <a:cubicBezTo>
                  <a:pt x="72202" y="5673050"/>
                  <a:pt x="63248" y="5635711"/>
                  <a:pt x="86299" y="5606372"/>
                </a:cubicBezTo>
                <a:cubicBezTo>
                  <a:pt x="101159" y="5587321"/>
                  <a:pt x="97729" y="5568842"/>
                  <a:pt x="95443" y="5548460"/>
                </a:cubicBezTo>
                <a:cubicBezTo>
                  <a:pt x="93729" y="5533027"/>
                  <a:pt x="94301" y="5517215"/>
                  <a:pt x="94109" y="5501594"/>
                </a:cubicBezTo>
                <a:cubicBezTo>
                  <a:pt x="93539" y="5474161"/>
                  <a:pt x="93347" y="5446728"/>
                  <a:pt x="92395" y="5419295"/>
                </a:cubicBezTo>
                <a:cubicBezTo>
                  <a:pt x="92015" y="5410531"/>
                  <a:pt x="87251" y="5401579"/>
                  <a:pt x="88013" y="5393005"/>
                </a:cubicBezTo>
                <a:cubicBezTo>
                  <a:pt x="91633" y="5353379"/>
                  <a:pt x="97349" y="5313754"/>
                  <a:pt x="100587" y="5274129"/>
                </a:cubicBezTo>
                <a:cubicBezTo>
                  <a:pt x="102491" y="5251650"/>
                  <a:pt x="98873" y="5228597"/>
                  <a:pt x="101539" y="5206308"/>
                </a:cubicBezTo>
                <a:cubicBezTo>
                  <a:pt x="104587" y="5180591"/>
                  <a:pt x="112397" y="5155445"/>
                  <a:pt x="117162" y="5129916"/>
                </a:cubicBezTo>
                <a:cubicBezTo>
                  <a:pt x="118494" y="5122867"/>
                  <a:pt x="116780" y="5115057"/>
                  <a:pt x="116400" y="5107627"/>
                </a:cubicBezTo>
                <a:cubicBezTo>
                  <a:pt x="116017" y="5099245"/>
                  <a:pt x="115255" y="5091052"/>
                  <a:pt x="115065" y="5082670"/>
                </a:cubicBezTo>
                <a:cubicBezTo>
                  <a:pt x="114683" y="5057141"/>
                  <a:pt x="115255" y="5031614"/>
                  <a:pt x="113921" y="5006086"/>
                </a:cubicBezTo>
                <a:cubicBezTo>
                  <a:pt x="113159" y="4990465"/>
                  <a:pt x="105349" y="4974082"/>
                  <a:pt x="108207" y="4959602"/>
                </a:cubicBezTo>
                <a:cubicBezTo>
                  <a:pt x="113731" y="4930075"/>
                  <a:pt x="101349" y="4900546"/>
                  <a:pt x="111635" y="4871019"/>
                </a:cubicBezTo>
                <a:cubicBezTo>
                  <a:pt x="114683" y="4861873"/>
                  <a:pt x="107063" y="4849300"/>
                  <a:pt x="106683" y="4838250"/>
                </a:cubicBezTo>
                <a:cubicBezTo>
                  <a:pt x="105731" y="4810627"/>
                  <a:pt x="105921" y="4783004"/>
                  <a:pt x="106111" y="4755381"/>
                </a:cubicBezTo>
                <a:cubicBezTo>
                  <a:pt x="106301" y="4730614"/>
                  <a:pt x="103635" y="4704895"/>
                  <a:pt x="108969" y="4681083"/>
                </a:cubicBezTo>
                <a:cubicBezTo>
                  <a:pt x="114683" y="4656126"/>
                  <a:pt x="113921" y="4633647"/>
                  <a:pt x="107445" y="4609452"/>
                </a:cubicBezTo>
                <a:cubicBezTo>
                  <a:pt x="103063" y="4592878"/>
                  <a:pt x="102491" y="4575351"/>
                  <a:pt x="101159" y="4558207"/>
                </a:cubicBezTo>
                <a:cubicBezTo>
                  <a:pt x="99635" y="4539728"/>
                  <a:pt x="103635" y="4519343"/>
                  <a:pt x="97349" y="4502579"/>
                </a:cubicBezTo>
                <a:cubicBezTo>
                  <a:pt x="78678" y="4452665"/>
                  <a:pt x="74678" y="4401419"/>
                  <a:pt x="74678" y="4349222"/>
                </a:cubicBezTo>
                <a:cubicBezTo>
                  <a:pt x="74678" y="4339695"/>
                  <a:pt x="77344" y="4329979"/>
                  <a:pt x="80202" y="4320837"/>
                </a:cubicBezTo>
                <a:cubicBezTo>
                  <a:pt x="97349" y="4267493"/>
                  <a:pt x="95825" y="4213961"/>
                  <a:pt x="85346" y="4159667"/>
                </a:cubicBezTo>
                <a:cubicBezTo>
                  <a:pt x="83060" y="4148427"/>
                  <a:pt x="82678" y="4135854"/>
                  <a:pt x="84964" y="4124614"/>
                </a:cubicBezTo>
                <a:cubicBezTo>
                  <a:pt x="91633" y="4092989"/>
                  <a:pt x="102683" y="4062318"/>
                  <a:pt x="107445" y="4030503"/>
                </a:cubicBezTo>
                <a:cubicBezTo>
                  <a:pt x="115255" y="3977925"/>
                  <a:pt x="88967" y="3932394"/>
                  <a:pt x="71820" y="3885338"/>
                </a:cubicBezTo>
                <a:cubicBezTo>
                  <a:pt x="55627" y="3840569"/>
                  <a:pt x="19050" y="3802467"/>
                  <a:pt x="27243" y="3749506"/>
                </a:cubicBezTo>
                <a:cubicBezTo>
                  <a:pt x="28005" y="3744173"/>
                  <a:pt x="22860" y="3738267"/>
                  <a:pt x="21526" y="3732361"/>
                </a:cubicBezTo>
                <a:cubicBezTo>
                  <a:pt x="17906" y="3716168"/>
                  <a:pt x="13526" y="3699976"/>
                  <a:pt x="11810" y="3683591"/>
                </a:cubicBezTo>
                <a:cubicBezTo>
                  <a:pt x="9524" y="3663589"/>
                  <a:pt x="10286" y="3643204"/>
                  <a:pt x="8382" y="3623201"/>
                </a:cubicBezTo>
                <a:cubicBezTo>
                  <a:pt x="6096" y="3597482"/>
                  <a:pt x="0" y="3572146"/>
                  <a:pt x="0" y="3546617"/>
                </a:cubicBezTo>
                <a:cubicBezTo>
                  <a:pt x="0" y="3526042"/>
                  <a:pt x="7048" y="3505657"/>
                  <a:pt x="10478" y="3485275"/>
                </a:cubicBezTo>
                <a:cubicBezTo>
                  <a:pt x="15240" y="3456508"/>
                  <a:pt x="13906" y="3424883"/>
                  <a:pt x="26098" y="3399546"/>
                </a:cubicBezTo>
                <a:cubicBezTo>
                  <a:pt x="39053" y="3372495"/>
                  <a:pt x="44959" y="3346776"/>
                  <a:pt x="40959" y="3318771"/>
                </a:cubicBezTo>
                <a:cubicBezTo>
                  <a:pt x="39625" y="3309437"/>
                  <a:pt x="31623" y="3297434"/>
                  <a:pt x="23432" y="3293244"/>
                </a:cubicBezTo>
                <a:cubicBezTo>
                  <a:pt x="5144" y="3283908"/>
                  <a:pt x="1904" y="3271145"/>
                  <a:pt x="8192" y="3253809"/>
                </a:cubicBezTo>
                <a:cubicBezTo>
                  <a:pt x="13526" y="3238758"/>
                  <a:pt x="16192" y="3220280"/>
                  <a:pt x="26481" y="3209993"/>
                </a:cubicBezTo>
                <a:cubicBezTo>
                  <a:pt x="55627" y="3180844"/>
                  <a:pt x="56580" y="3143695"/>
                  <a:pt x="64390" y="3107500"/>
                </a:cubicBezTo>
                <a:cubicBezTo>
                  <a:pt x="69154" y="3085403"/>
                  <a:pt x="69344" y="3064827"/>
                  <a:pt x="66106" y="3042728"/>
                </a:cubicBezTo>
                <a:cubicBezTo>
                  <a:pt x="58866" y="2994722"/>
                  <a:pt x="69154" y="2948047"/>
                  <a:pt x="82298" y="2901943"/>
                </a:cubicBezTo>
                <a:cubicBezTo>
                  <a:pt x="91061" y="2871462"/>
                  <a:pt x="96395" y="2840219"/>
                  <a:pt x="105349" y="2809930"/>
                </a:cubicBezTo>
                <a:cubicBezTo>
                  <a:pt x="112207" y="2787259"/>
                  <a:pt x="120400" y="2764590"/>
                  <a:pt x="131448" y="2743826"/>
                </a:cubicBezTo>
                <a:cubicBezTo>
                  <a:pt x="147643" y="2713723"/>
                  <a:pt x="172027" y="2687436"/>
                  <a:pt x="165549" y="2649143"/>
                </a:cubicBezTo>
                <a:cubicBezTo>
                  <a:pt x="159835" y="2615421"/>
                  <a:pt x="171835" y="2584942"/>
                  <a:pt x="183266" y="2554079"/>
                </a:cubicBezTo>
                <a:cubicBezTo>
                  <a:pt x="191648" y="2531409"/>
                  <a:pt x="200222" y="2508742"/>
                  <a:pt x="205556" y="2485307"/>
                </a:cubicBezTo>
                <a:cubicBezTo>
                  <a:pt x="211843" y="2457492"/>
                  <a:pt x="209175" y="2426059"/>
                  <a:pt x="220797" y="2401292"/>
                </a:cubicBezTo>
                <a:cubicBezTo>
                  <a:pt x="232989" y="2375383"/>
                  <a:pt x="224797" y="2353859"/>
                  <a:pt x="221367" y="2330806"/>
                </a:cubicBezTo>
                <a:cubicBezTo>
                  <a:pt x="216033" y="2294039"/>
                  <a:pt x="206126" y="2257459"/>
                  <a:pt x="218701" y="2220312"/>
                </a:cubicBezTo>
                <a:cubicBezTo>
                  <a:pt x="233941" y="2175163"/>
                  <a:pt x="250324" y="2130393"/>
                  <a:pt x="264802" y="2085054"/>
                </a:cubicBezTo>
                <a:cubicBezTo>
                  <a:pt x="270329" y="2067525"/>
                  <a:pt x="272615" y="2048668"/>
                  <a:pt x="275091" y="2030378"/>
                </a:cubicBezTo>
                <a:cubicBezTo>
                  <a:pt x="277187" y="2013043"/>
                  <a:pt x="271853" y="1992279"/>
                  <a:pt x="279853" y="1978940"/>
                </a:cubicBezTo>
                <a:cubicBezTo>
                  <a:pt x="300428" y="1944649"/>
                  <a:pt x="310524" y="1909408"/>
                  <a:pt x="310524" y="1869780"/>
                </a:cubicBezTo>
                <a:cubicBezTo>
                  <a:pt x="310524" y="1854920"/>
                  <a:pt x="319098" y="1840441"/>
                  <a:pt x="320622" y="1825393"/>
                </a:cubicBezTo>
                <a:cubicBezTo>
                  <a:pt x="322526" y="1804816"/>
                  <a:pt x="327671" y="1781194"/>
                  <a:pt x="320430" y="1763287"/>
                </a:cubicBezTo>
                <a:cubicBezTo>
                  <a:pt x="303286" y="1721185"/>
                  <a:pt x="317574" y="1687086"/>
                  <a:pt x="334529" y="1650317"/>
                </a:cubicBezTo>
                <a:cubicBezTo>
                  <a:pt x="351293" y="1614120"/>
                  <a:pt x="364628" y="1576019"/>
                  <a:pt x="375678" y="1537537"/>
                </a:cubicBezTo>
                <a:cubicBezTo>
                  <a:pt x="379678" y="1523059"/>
                  <a:pt x="373010" y="1505724"/>
                  <a:pt x="371678" y="1489720"/>
                </a:cubicBezTo>
                <a:cubicBezTo>
                  <a:pt x="371296" y="1484004"/>
                  <a:pt x="370724" y="1477717"/>
                  <a:pt x="372630" y="1472575"/>
                </a:cubicBezTo>
                <a:cubicBezTo>
                  <a:pt x="390919" y="1422854"/>
                  <a:pt x="404825" y="1372368"/>
                  <a:pt x="395301" y="1318456"/>
                </a:cubicBezTo>
                <a:cubicBezTo>
                  <a:pt x="394347" y="1313504"/>
                  <a:pt x="396443" y="1307978"/>
                  <a:pt x="397777" y="1303024"/>
                </a:cubicBezTo>
                <a:cubicBezTo>
                  <a:pt x="404635" y="1278829"/>
                  <a:pt x="415493" y="1255206"/>
                  <a:pt x="417970" y="1230633"/>
                </a:cubicBezTo>
                <a:cubicBezTo>
                  <a:pt x="424066" y="1170051"/>
                  <a:pt x="426544" y="1109091"/>
                  <a:pt x="430544" y="1048125"/>
                </a:cubicBezTo>
                <a:cubicBezTo>
                  <a:pt x="430734" y="1044315"/>
                  <a:pt x="430734" y="1040315"/>
                  <a:pt x="432068" y="1036887"/>
                </a:cubicBezTo>
                <a:cubicBezTo>
                  <a:pt x="440260" y="1014406"/>
                  <a:pt x="437592" y="994785"/>
                  <a:pt x="421972" y="975733"/>
                </a:cubicBezTo>
                <a:cubicBezTo>
                  <a:pt x="415113" y="967350"/>
                  <a:pt x="411493" y="955920"/>
                  <a:pt x="407683" y="945444"/>
                </a:cubicBezTo>
                <a:cubicBezTo>
                  <a:pt x="401967" y="930011"/>
                  <a:pt x="396443" y="914200"/>
                  <a:pt x="392823" y="898198"/>
                </a:cubicBezTo>
                <a:cubicBezTo>
                  <a:pt x="389395" y="882384"/>
                  <a:pt x="384632" y="865430"/>
                  <a:pt x="387299" y="850189"/>
                </a:cubicBezTo>
                <a:cubicBezTo>
                  <a:pt x="392061" y="822756"/>
                  <a:pt x="402729" y="796655"/>
                  <a:pt x="409779" y="769605"/>
                </a:cubicBezTo>
                <a:cubicBezTo>
                  <a:pt x="412255" y="760270"/>
                  <a:pt x="411873" y="749982"/>
                  <a:pt x="412065" y="740268"/>
                </a:cubicBezTo>
                <a:cubicBezTo>
                  <a:pt x="412635" y="717977"/>
                  <a:pt x="407111" y="695116"/>
                  <a:pt x="422924" y="674923"/>
                </a:cubicBezTo>
                <a:cubicBezTo>
                  <a:pt x="437782" y="656255"/>
                  <a:pt x="433402" y="637392"/>
                  <a:pt x="422162" y="617772"/>
                </a:cubicBezTo>
                <a:cubicBezTo>
                  <a:pt x="414159" y="603673"/>
                  <a:pt x="407873" y="587672"/>
                  <a:pt x="404825" y="571860"/>
                </a:cubicBezTo>
                <a:cubicBezTo>
                  <a:pt x="400635" y="550141"/>
                  <a:pt x="398919" y="528615"/>
                  <a:pt x="401397" y="505182"/>
                </a:cubicBezTo>
                <a:cubicBezTo>
                  <a:pt x="403111" y="488607"/>
                  <a:pt x="403873" y="475081"/>
                  <a:pt x="413969" y="462126"/>
                </a:cubicBezTo>
                <a:cubicBezTo>
                  <a:pt x="415493" y="460032"/>
                  <a:pt x="415875" y="456222"/>
                  <a:pt x="415683" y="453364"/>
                </a:cubicBezTo>
                <a:cubicBezTo>
                  <a:pt x="412445" y="415835"/>
                  <a:pt x="414159" y="378686"/>
                  <a:pt x="416448" y="340774"/>
                </a:cubicBezTo>
                <a:cubicBezTo>
                  <a:pt x="419494" y="292579"/>
                  <a:pt x="410541" y="241901"/>
                  <a:pt x="378536" y="200182"/>
                </a:cubicBezTo>
                <a:cubicBezTo>
                  <a:pt x="373772" y="194085"/>
                  <a:pt x="371678" y="184941"/>
                  <a:pt x="370534" y="176939"/>
                </a:cubicBezTo>
                <a:cubicBezTo>
                  <a:pt x="365582" y="139219"/>
                  <a:pt x="362152" y="101308"/>
                  <a:pt x="356628" y="63587"/>
                </a:cubicBezTo>
                <a:cubicBezTo>
                  <a:pt x="353579" y="43012"/>
                  <a:pt x="350911" y="21486"/>
                  <a:pt x="342529" y="2817"/>
                </a:cubicBezTo>
                <a:close/>
              </a:path>
            </a:pathLst>
          </a:custGeom>
          <a:effectLst>
            <a:outerShdw blurRad="381000" dist="152400" dir="10800000" algn="r" rotWithShape="0">
              <a:prstClr val="black">
                <a:alpha val="10000"/>
              </a:prstClr>
            </a:outerShdw>
          </a:effectLst>
        </p:spPr>
      </p:pic>
      <p:sp>
        <p:nvSpPr>
          <p:cNvPr id="11" name="Freeform: Shape 10">
            <a:extLst>
              <a:ext uri="{FF2B5EF4-FFF2-40B4-BE49-F238E27FC236}">
                <a16:creationId xmlns:a16="http://schemas.microsoft.com/office/drawing/2014/main" id="{D891F8D6-850A-4554-AF0F-FC18D0F9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EE0FA9F-A51C-63AA-BB62-FBFA9DD3026D}"/>
              </a:ext>
            </a:extLst>
          </p:cNvPr>
          <p:cNvSpPr>
            <a:spLocks noGrp="1"/>
          </p:cNvSpPr>
          <p:nvPr>
            <p:ph idx="1"/>
          </p:nvPr>
        </p:nvSpPr>
        <p:spPr>
          <a:xfrm>
            <a:off x="762001" y="3047999"/>
            <a:ext cx="6095998" cy="3048001"/>
          </a:xfrm>
        </p:spPr>
        <p:txBody>
          <a:bodyPr>
            <a:normAutofit/>
          </a:bodyPr>
          <a:lstStyle/>
          <a:p>
            <a:r>
              <a:rPr lang="en-US" sz="1800" dirty="0"/>
              <a:t>Current hazards for my phone include phishing, smishing, and vishing attacks. Phishing attacks are social engineering scams where an individuals tries to entice sensitive information. Smishing is another type of cyberattack that uses text messages to trick individuals into spilling sensitive information or clicking on malicious links. Vishing is a type of cyberattack using phone calls and pressuring callers into giving away sensitive information.</a:t>
            </a:r>
          </a:p>
        </p:txBody>
      </p:sp>
      <p:sp>
        <p:nvSpPr>
          <p:cNvPr id="13" name="Freeform: Shape 12">
            <a:extLst>
              <a:ext uri="{FF2B5EF4-FFF2-40B4-BE49-F238E27FC236}">
                <a16:creationId xmlns:a16="http://schemas.microsoft.com/office/drawing/2014/main" id="{801843F1-9A50-4D34-96E0-A5E4E7443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28358" y="2991645"/>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5977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67C52-7304-AFFB-7A43-C104AABC0046}"/>
              </a:ext>
            </a:extLst>
          </p:cNvPr>
          <p:cNvSpPr>
            <a:spLocks noGrp="1"/>
          </p:cNvSpPr>
          <p:nvPr>
            <p:ph type="title"/>
          </p:nvPr>
        </p:nvSpPr>
        <p:spPr>
          <a:xfrm>
            <a:off x="1049572" y="946205"/>
            <a:ext cx="9955033" cy="1079829"/>
          </a:xfrm>
        </p:spPr>
        <p:txBody>
          <a:bodyPr anchor="ctr">
            <a:normAutofit/>
          </a:bodyPr>
          <a:lstStyle/>
          <a:p>
            <a:r>
              <a:rPr lang="en-US" dirty="0"/>
              <a:t>Phishing Attacks</a:t>
            </a:r>
          </a:p>
        </p:txBody>
      </p:sp>
      <p:sp>
        <p:nvSpPr>
          <p:cNvPr id="3" name="Content Placeholder 2">
            <a:extLst>
              <a:ext uri="{FF2B5EF4-FFF2-40B4-BE49-F238E27FC236}">
                <a16:creationId xmlns:a16="http://schemas.microsoft.com/office/drawing/2014/main" id="{F0766CB4-3676-408E-C544-5C8672868620}"/>
              </a:ext>
            </a:extLst>
          </p:cNvPr>
          <p:cNvSpPr>
            <a:spLocks noGrp="1"/>
          </p:cNvSpPr>
          <p:nvPr>
            <p:ph idx="1"/>
          </p:nvPr>
        </p:nvSpPr>
        <p:spPr>
          <a:xfrm>
            <a:off x="1057522" y="3339548"/>
            <a:ext cx="7816134" cy="2943899"/>
          </a:xfrm>
        </p:spPr>
        <p:txBody>
          <a:bodyPr anchor="t">
            <a:normAutofit fontScale="92500" lnSpcReduction="10000"/>
          </a:bodyPr>
          <a:lstStyle/>
          <a:p>
            <a:r>
              <a:rPr lang="en-US" sz="2600" dirty="0"/>
              <a:t>To detect phishing attempts, applications like TotalAV Mobile Security are great tools. TotalAV </a:t>
            </a:r>
            <a:r>
              <a:rPr lang="en-US" sz="2600" dirty="0" err="1"/>
              <a:t>WebShield</a:t>
            </a:r>
            <a:r>
              <a:rPr lang="en-US" sz="2600" dirty="0"/>
              <a:t> effectively blocks any malicious links from redirecting the user to malicious sites or downloading a malicious  payload. As a paid subscription, the price is only 2.50$ a month. Additionally, its also good practice to not open any links from suspicious sources(TOTAL </a:t>
            </a:r>
            <a:r>
              <a:rPr lang="en-US" sz="2600" dirty="0" err="1"/>
              <a:t>WebShield</a:t>
            </a:r>
            <a:r>
              <a:rPr lang="en-US" sz="2600" dirty="0"/>
              <a:t>, 2024)</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5230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B6D85-39FA-A004-C0D3-AF1FE2DB0BA9}"/>
              </a:ext>
            </a:extLst>
          </p:cNvPr>
          <p:cNvSpPr>
            <a:spLocks noGrp="1"/>
          </p:cNvSpPr>
          <p:nvPr>
            <p:ph type="title"/>
          </p:nvPr>
        </p:nvSpPr>
        <p:spPr>
          <a:xfrm>
            <a:off x="1049572" y="946205"/>
            <a:ext cx="9955033" cy="1079829"/>
          </a:xfrm>
        </p:spPr>
        <p:txBody>
          <a:bodyPr anchor="ctr">
            <a:normAutofit/>
          </a:bodyPr>
          <a:lstStyle/>
          <a:p>
            <a:r>
              <a:rPr lang="en-US" dirty="0"/>
              <a:t>Smishing Attacks</a:t>
            </a:r>
          </a:p>
        </p:txBody>
      </p:sp>
      <p:sp>
        <p:nvSpPr>
          <p:cNvPr id="3" name="Content Placeholder 2">
            <a:extLst>
              <a:ext uri="{FF2B5EF4-FFF2-40B4-BE49-F238E27FC236}">
                <a16:creationId xmlns:a16="http://schemas.microsoft.com/office/drawing/2014/main" id="{F18ACB2C-98D6-CE77-CDAE-4D12942BD053}"/>
              </a:ext>
            </a:extLst>
          </p:cNvPr>
          <p:cNvSpPr>
            <a:spLocks noGrp="1"/>
          </p:cNvSpPr>
          <p:nvPr>
            <p:ph idx="1"/>
          </p:nvPr>
        </p:nvSpPr>
        <p:spPr>
          <a:xfrm>
            <a:off x="1057522" y="3339548"/>
            <a:ext cx="7816134" cy="2943899"/>
          </a:xfrm>
        </p:spPr>
        <p:txBody>
          <a:bodyPr anchor="t">
            <a:normAutofit lnSpcReduction="10000"/>
          </a:bodyPr>
          <a:lstStyle/>
          <a:p>
            <a:r>
              <a:rPr lang="en-US" sz="2200" dirty="0"/>
              <a:t>To protect against smishing attacks, its important to enable spam protection and activate caller ID. Activating these settings will block potential smishing attacks and filter out spam messages. </a:t>
            </a:r>
          </a:p>
          <a:p>
            <a:r>
              <a:rPr lang="en-US" sz="2200" dirty="0"/>
              <a:t>Trend Micros also has a subscription service that will filter messages, block suspicious links and attachments in messages. Trend Micro Mobile Security works similarly to TotalAV, but extends the protection from just Phishing to Smishing as well. (Checkpoint, 2024)</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0608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A6C0D-F41D-A393-0727-45C9F38D3EE4}"/>
              </a:ext>
            </a:extLst>
          </p:cNvPr>
          <p:cNvSpPr>
            <a:spLocks noGrp="1"/>
          </p:cNvSpPr>
          <p:nvPr>
            <p:ph type="title"/>
          </p:nvPr>
        </p:nvSpPr>
        <p:spPr>
          <a:xfrm>
            <a:off x="1049572" y="946205"/>
            <a:ext cx="9955033" cy="1079829"/>
          </a:xfrm>
        </p:spPr>
        <p:txBody>
          <a:bodyPr anchor="ctr">
            <a:normAutofit/>
          </a:bodyPr>
          <a:lstStyle/>
          <a:p>
            <a:r>
              <a:rPr lang="en-US" dirty="0"/>
              <a:t>Vishing Attacks</a:t>
            </a:r>
          </a:p>
        </p:txBody>
      </p:sp>
      <p:sp>
        <p:nvSpPr>
          <p:cNvPr id="3" name="Content Placeholder 2">
            <a:extLst>
              <a:ext uri="{FF2B5EF4-FFF2-40B4-BE49-F238E27FC236}">
                <a16:creationId xmlns:a16="http://schemas.microsoft.com/office/drawing/2014/main" id="{15645B0A-753B-9D52-900E-20E8D6C40295}"/>
              </a:ext>
            </a:extLst>
          </p:cNvPr>
          <p:cNvSpPr>
            <a:spLocks noGrp="1"/>
          </p:cNvSpPr>
          <p:nvPr>
            <p:ph idx="1"/>
          </p:nvPr>
        </p:nvSpPr>
        <p:spPr>
          <a:xfrm>
            <a:off x="1057522" y="3339548"/>
            <a:ext cx="7816134" cy="2943899"/>
          </a:xfrm>
        </p:spPr>
        <p:txBody>
          <a:bodyPr anchor="t">
            <a:normAutofit/>
          </a:bodyPr>
          <a:lstStyle/>
          <a:p>
            <a:r>
              <a:rPr lang="en-US" sz="2200"/>
              <a:t>The key to not falling for vishing attacks is to not divulge any sensitive information over the phone. This includes login information, credit card numbers, or personal identification. Additionally, I can hang up and call the company they represented to verify the caller’s identity. For any unknown calls, I will start letting the caller go to voicemail. If its important, they will send a voicemail afterword.</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7633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DB76D-BDBF-F644-86F3-351DB21B0F92}"/>
              </a:ext>
            </a:extLst>
          </p:cNvPr>
          <p:cNvSpPr>
            <a:spLocks noGrp="1"/>
          </p:cNvSpPr>
          <p:nvPr>
            <p:ph type="title"/>
          </p:nvPr>
        </p:nvSpPr>
        <p:spPr>
          <a:xfrm>
            <a:off x="761999" y="1021079"/>
            <a:ext cx="10667999" cy="1086018"/>
          </a:xfrm>
        </p:spPr>
        <p:txBody>
          <a:bodyPr anchor="ctr">
            <a:normAutofit/>
          </a:bodyPr>
          <a:lstStyle/>
          <a:p>
            <a:pPr algn="ctr"/>
            <a:r>
              <a:rPr lang="en-US" dirty="0"/>
              <a:t>Privacy – Current Hazards</a:t>
            </a:r>
            <a:endParaRPr lang="en-US"/>
          </a:p>
        </p:txBody>
      </p:sp>
      <p:sp>
        <p:nvSpPr>
          <p:cNvPr id="10" name="Freeform: Shape 9">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877959E-F390-3F70-83DC-2D92DDE1297E}"/>
              </a:ext>
            </a:extLst>
          </p:cNvPr>
          <p:cNvSpPr>
            <a:spLocks noGrp="1"/>
          </p:cNvSpPr>
          <p:nvPr>
            <p:ph idx="1"/>
          </p:nvPr>
        </p:nvSpPr>
        <p:spPr>
          <a:xfrm>
            <a:off x="2407920" y="3299198"/>
            <a:ext cx="7376160" cy="2796802"/>
          </a:xfrm>
        </p:spPr>
        <p:txBody>
          <a:bodyPr>
            <a:normAutofit fontScale="92500" lnSpcReduction="10000"/>
          </a:bodyPr>
          <a:lstStyle/>
          <a:p>
            <a:pPr algn="ctr"/>
            <a:r>
              <a:rPr lang="en-US" sz="2600" dirty="0"/>
              <a:t>Privacy hazards include; Spying and snooping, transparency, and identity theft. Spying, snooping, and a alack of transparency are done by advertisers to make a detailed profile about individual preferences. Furthermore, Identity theft can stem from a multitude of things, from sensitive social media posts to social engineering scams.</a:t>
            </a:r>
          </a:p>
        </p:txBody>
      </p:sp>
    </p:spTree>
    <p:extLst>
      <p:ext uri="{BB962C8B-B14F-4D97-AF65-F5344CB8AC3E}">
        <p14:creationId xmlns:p14="http://schemas.microsoft.com/office/powerpoint/2010/main" val="175318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Freeform: Shape 7">
            <a:extLst>
              <a:ext uri="{FF2B5EF4-FFF2-40B4-BE49-F238E27FC236}">
                <a16:creationId xmlns:a16="http://schemas.microsoft.com/office/drawing/2014/main" id="{C5486FEF-95C5-433A-8B8C-9C07A3C38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 y="3296010"/>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 y="3296010"/>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AE0040-9AB7-DFE6-FBB8-EE9A87994791}"/>
              </a:ext>
            </a:extLst>
          </p:cNvPr>
          <p:cNvSpPr>
            <a:spLocks noGrp="1"/>
          </p:cNvSpPr>
          <p:nvPr>
            <p:ph type="title"/>
          </p:nvPr>
        </p:nvSpPr>
        <p:spPr>
          <a:xfrm>
            <a:off x="762000" y="1163595"/>
            <a:ext cx="9906000" cy="2346368"/>
          </a:xfrm>
        </p:spPr>
        <p:txBody>
          <a:bodyPr vert="horz" lIns="91440" tIns="45720" rIns="91440" bIns="45720" rtlCol="0" anchor="b" anchorCtr="0">
            <a:normAutofit/>
          </a:bodyPr>
          <a:lstStyle/>
          <a:p>
            <a:r>
              <a:rPr lang="en-US" sz="8000"/>
              <a:t>Privacy – Mediation Tactics</a:t>
            </a:r>
          </a:p>
        </p:txBody>
      </p:sp>
      <p:sp>
        <p:nvSpPr>
          <p:cNvPr id="3" name="Content Placeholder 2">
            <a:extLst>
              <a:ext uri="{FF2B5EF4-FFF2-40B4-BE49-F238E27FC236}">
                <a16:creationId xmlns:a16="http://schemas.microsoft.com/office/drawing/2014/main" id="{CF06D712-98C3-CAFA-A14F-EA1CB217EC7B}"/>
              </a:ext>
            </a:extLst>
          </p:cNvPr>
          <p:cNvSpPr>
            <a:spLocks noGrp="1"/>
          </p:cNvSpPr>
          <p:nvPr>
            <p:ph idx="1"/>
          </p:nvPr>
        </p:nvSpPr>
        <p:spPr>
          <a:xfrm>
            <a:off x="762000" y="3809999"/>
            <a:ext cx="7620000" cy="1390651"/>
          </a:xfrm>
        </p:spPr>
        <p:txBody>
          <a:bodyPr vert="horz" lIns="91440" tIns="45720" rIns="91440" bIns="45720" rtlCol="0">
            <a:normAutofit/>
          </a:bodyPr>
          <a:lstStyle/>
          <a:p>
            <a:pPr marL="0" indent="0">
              <a:buNone/>
            </a:pPr>
            <a:r>
              <a:rPr lang="en-US" sz="2400"/>
              <a:t>Mediation tactics include using Privacy-focused search engines and using only HTTPS websites.</a:t>
            </a:r>
          </a:p>
        </p:txBody>
      </p:sp>
    </p:spTree>
    <p:extLst>
      <p:ext uri="{BB962C8B-B14F-4D97-AF65-F5344CB8AC3E}">
        <p14:creationId xmlns:p14="http://schemas.microsoft.com/office/powerpoint/2010/main" val="270705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D45AD-7388-7A31-69C7-FE283764D0DF}"/>
              </a:ext>
            </a:extLst>
          </p:cNvPr>
          <p:cNvSpPr>
            <a:spLocks noGrp="1"/>
          </p:cNvSpPr>
          <p:nvPr>
            <p:ph type="title"/>
          </p:nvPr>
        </p:nvSpPr>
        <p:spPr>
          <a:xfrm>
            <a:off x="1049572" y="946205"/>
            <a:ext cx="9955033" cy="1079829"/>
          </a:xfrm>
        </p:spPr>
        <p:txBody>
          <a:bodyPr anchor="ctr">
            <a:normAutofit/>
          </a:bodyPr>
          <a:lstStyle/>
          <a:p>
            <a:r>
              <a:rPr lang="en-US" dirty="0"/>
              <a:t>Executive Summary</a:t>
            </a:r>
            <a:endParaRPr lang="en-US"/>
          </a:p>
        </p:txBody>
      </p:sp>
      <p:sp>
        <p:nvSpPr>
          <p:cNvPr id="3" name="Content Placeholder 2">
            <a:extLst>
              <a:ext uri="{FF2B5EF4-FFF2-40B4-BE49-F238E27FC236}">
                <a16:creationId xmlns:a16="http://schemas.microsoft.com/office/drawing/2014/main" id="{C8B9D450-5BBE-D998-5D63-0C0C9C1F29FE}"/>
              </a:ext>
            </a:extLst>
          </p:cNvPr>
          <p:cNvSpPr>
            <a:spLocks noGrp="1"/>
          </p:cNvSpPr>
          <p:nvPr>
            <p:ph idx="1"/>
          </p:nvPr>
        </p:nvSpPr>
        <p:spPr>
          <a:xfrm>
            <a:off x="1057522" y="3339548"/>
            <a:ext cx="7816134" cy="2943899"/>
          </a:xfrm>
        </p:spPr>
        <p:txBody>
          <a:bodyPr anchor="t">
            <a:normAutofit fontScale="92500" lnSpcReduction="20000"/>
          </a:bodyPr>
          <a:lstStyle/>
          <a:p>
            <a:r>
              <a:rPr lang="en-US" dirty="0"/>
              <a:t>A Personal Risk Assessment is a systematic process of finding potential hazards and risks associated with everyday tasks. It involves evaluating the likelihood and severity of damage that could happen due to identified hazards. In this assessment, I will cover vulnerabilities in my day-to-day life and list the dangers behind each vulnerability.</a:t>
            </a:r>
          </a:p>
        </p:txBody>
      </p:sp>
      <p:grpSp>
        <p:nvGrpSpPr>
          <p:cNvPr id="19" name="Group 18">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20" name="Freeform: Shape 19">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74380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947F26-CB90-31FB-A007-6F9A393F383D}"/>
              </a:ext>
            </a:extLst>
          </p:cNvPr>
          <p:cNvSpPr>
            <a:spLocks noGrp="1"/>
          </p:cNvSpPr>
          <p:nvPr>
            <p:ph type="title"/>
          </p:nvPr>
        </p:nvSpPr>
        <p:spPr>
          <a:xfrm>
            <a:off x="1049572" y="946205"/>
            <a:ext cx="9955033" cy="1079829"/>
          </a:xfrm>
        </p:spPr>
        <p:txBody>
          <a:bodyPr anchor="ctr">
            <a:normAutofit/>
          </a:bodyPr>
          <a:lstStyle/>
          <a:p>
            <a:r>
              <a:rPr lang="en-US" dirty="0"/>
              <a:t>Privacy-focused Search Engine</a:t>
            </a:r>
          </a:p>
        </p:txBody>
      </p:sp>
      <p:sp>
        <p:nvSpPr>
          <p:cNvPr id="3" name="Content Placeholder 2">
            <a:extLst>
              <a:ext uri="{FF2B5EF4-FFF2-40B4-BE49-F238E27FC236}">
                <a16:creationId xmlns:a16="http://schemas.microsoft.com/office/drawing/2014/main" id="{F54CBC6D-78E7-0B02-3606-59211A8C0AC2}"/>
              </a:ext>
            </a:extLst>
          </p:cNvPr>
          <p:cNvSpPr>
            <a:spLocks noGrp="1"/>
          </p:cNvSpPr>
          <p:nvPr>
            <p:ph idx="1"/>
          </p:nvPr>
        </p:nvSpPr>
        <p:spPr>
          <a:xfrm>
            <a:off x="1057522" y="3339548"/>
            <a:ext cx="7816134" cy="2943899"/>
          </a:xfrm>
        </p:spPr>
        <p:txBody>
          <a:bodyPr anchor="t">
            <a:normAutofit/>
          </a:bodyPr>
          <a:lstStyle/>
          <a:p>
            <a:r>
              <a:rPr lang="en-US" sz="1800" dirty="0"/>
              <a:t>Privacy-focused search engines like brave are transparent in their collection and storage of data. Brave also gives the following features:</a:t>
            </a:r>
          </a:p>
          <a:p>
            <a:r>
              <a:rPr lang="en-US" sz="1800" dirty="0"/>
              <a:t>Brave doesn’t log user activity and has a no-ad policy.</a:t>
            </a:r>
          </a:p>
          <a:p>
            <a:r>
              <a:rPr lang="en-US" sz="1800" dirty="0"/>
              <a:t>Brave provides privacy features like ad-blocking, anti-fingerprinting, and the ability to connect to the Tor network.</a:t>
            </a:r>
          </a:p>
          <a:p>
            <a:r>
              <a:rPr lang="en-US" sz="1800" dirty="0"/>
              <a:t>Using Brave instead of Google Chrome will reduce the flow of data collection about my preferences and allow me to have more control over what information is collected. (Sarwar, 2021)</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8499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9FEAAE4-608F-4DE6-97B4-51573869A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062873" cy="6858003"/>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FD1039-7272-136F-9C4A-5CCD18412E55}"/>
              </a:ext>
            </a:extLst>
          </p:cNvPr>
          <p:cNvSpPr>
            <a:spLocks noGrp="1"/>
          </p:cNvSpPr>
          <p:nvPr>
            <p:ph type="title"/>
          </p:nvPr>
        </p:nvSpPr>
        <p:spPr>
          <a:xfrm>
            <a:off x="686635" y="1143000"/>
            <a:ext cx="3285045" cy="4572000"/>
          </a:xfrm>
        </p:spPr>
        <p:txBody>
          <a:bodyPr anchor="ctr">
            <a:normAutofit/>
          </a:bodyPr>
          <a:lstStyle/>
          <a:p>
            <a:pPr algn="r"/>
            <a:r>
              <a:rPr lang="en-US" dirty="0"/>
              <a:t>HTTPS Websites</a:t>
            </a:r>
            <a:endParaRPr lang="en-US"/>
          </a:p>
        </p:txBody>
      </p:sp>
      <p:grpSp>
        <p:nvGrpSpPr>
          <p:cNvPr id="17" name="Group 16">
            <a:extLst>
              <a:ext uri="{FF2B5EF4-FFF2-40B4-BE49-F238E27FC236}">
                <a16:creationId xmlns:a16="http://schemas.microsoft.com/office/drawing/2014/main" id="{1C03C1F1-33AC-4C16-AD56-DD6382C36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08320" y="-1"/>
            <a:ext cx="548640"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D66E751B-0173-4DAE-BDFD-D5855E48F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24F58DB-B3B0-4265-8312-823370262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B7CEC9E-2409-760D-8943-85CAEA44BABD}"/>
              </a:ext>
            </a:extLst>
          </p:cNvPr>
          <p:cNvSpPr>
            <a:spLocks noGrp="1"/>
          </p:cNvSpPr>
          <p:nvPr>
            <p:ph idx="1"/>
          </p:nvPr>
        </p:nvSpPr>
        <p:spPr>
          <a:xfrm>
            <a:off x="5749369" y="1143000"/>
            <a:ext cx="5876395" cy="4572000"/>
          </a:xfrm>
        </p:spPr>
        <p:txBody>
          <a:bodyPr anchor="ctr">
            <a:normAutofit/>
          </a:bodyPr>
          <a:lstStyle/>
          <a:p>
            <a:r>
              <a:rPr lang="en-US" sz="2200"/>
              <a:t>HTTPS encrypts the communication between the browser and the website, protecting data from being intercepted and tampered with by malicious actors.</a:t>
            </a:r>
          </a:p>
          <a:p>
            <a:r>
              <a:rPr lang="en-US" sz="2200"/>
              <a:t>HTTPS also verifies the credibility and safety of a site.</a:t>
            </a:r>
          </a:p>
          <a:p>
            <a:r>
              <a:rPr lang="en-US" sz="2200"/>
              <a:t>The key to identifying HTTPS is finding the padlock icon on the search bar or going to the “tune” icon, the icon google substituted for the padlock, to find whether the site is secure or not.</a:t>
            </a:r>
          </a:p>
        </p:txBody>
      </p:sp>
    </p:spTree>
    <p:extLst>
      <p:ext uri="{BB962C8B-B14F-4D97-AF65-F5344CB8AC3E}">
        <p14:creationId xmlns:p14="http://schemas.microsoft.com/office/powerpoint/2010/main" val="401542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AC119-BAD9-597B-B386-796A361C57BA}"/>
              </a:ext>
            </a:extLst>
          </p:cNvPr>
          <p:cNvSpPr>
            <a:spLocks noGrp="1"/>
          </p:cNvSpPr>
          <p:nvPr>
            <p:ph type="title"/>
          </p:nvPr>
        </p:nvSpPr>
        <p:spPr>
          <a:xfrm>
            <a:off x="1049572" y="946205"/>
            <a:ext cx="9955033" cy="1079829"/>
          </a:xfrm>
        </p:spPr>
        <p:txBody>
          <a:bodyPr anchor="ctr">
            <a:normAutofit/>
          </a:bodyPr>
          <a:lstStyle/>
          <a:p>
            <a:r>
              <a:rPr lang="en-US" dirty="0"/>
              <a:t>Terms of Service –Current Hazards</a:t>
            </a:r>
          </a:p>
        </p:txBody>
      </p:sp>
      <p:sp>
        <p:nvSpPr>
          <p:cNvPr id="3" name="Content Placeholder 2">
            <a:extLst>
              <a:ext uri="{FF2B5EF4-FFF2-40B4-BE49-F238E27FC236}">
                <a16:creationId xmlns:a16="http://schemas.microsoft.com/office/drawing/2014/main" id="{46413ADD-E823-0403-B298-7CAEA71399E2}"/>
              </a:ext>
            </a:extLst>
          </p:cNvPr>
          <p:cNvSpPr>
            <a:spLocks noGrp="1"/>
          </p:cNvSpPr>
          <p:nvPr>
            <p:ph idx="1"/>
          </p:nvPr>
        </p:nvSpPr>
        <p:spPr>
          <a:xfrm>
            <a:off x="1057522" y="3339548"/>
            <a:ext cx="7816134" cy="2943899"/>
          </a:xfrm>
        </p:spPr>
        <p:txBody>
          <a:bodyPr anchor="t">
            <a:normAutofit/>
          </a:bodyPr>
          <a:lstStyle/>
          <a:p>
            <a:r>
              <a:rPr lang="en-US" sz="2400"/>
              <a:t>Social Media platforms like TikTok and Instagram have invasive terms of service agreements. This includes </a:t>
            </a:r>
            <a:r>
              <a:rPr lang="en-US" sz="2400" err="1"/>
              <a:t>TikToks</a:t>
            </a:r>
            <a:r>
              <a:rPr lang="en-US" sz="2400"/>
              <a:t> invasive tracking measures against users and Instagrams ability to monetize user content without explicit consent. This means TikTok and Instagram can sell sensitive information like location and login information.</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1888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Freeform: Shape 7">
            <a:extLst>
              <a:ext uri="{FF2B5EF4-FFF2-40B4-BE49-F238E27FC236}">
                <a16:creationId xmlns:a16="http://schemas.microsoft.com/office/drawing/2014/main" id="{C5486FEF-95C5-433A-8B8C-9C07A3C38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 y="3296010"/>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 y="3296010"/>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2479A0-2E94-A3CA-7E5D-EBE91A109966}"/>
              </a:ext>
            </a:extLst>
          </p:cNvPr>
          <p:cNvSpPr>
            <a:spLocks noGrp="1"/>
          </p:cNvSpPr>
          <p:nvPr>
            <p:ph type="title"/>
          </p:nvPr>
        </p:nvSpPr>
        <p:spPr>
          <a:xfrm>
            <a:off x="762000" y="1163595"/>
            <a:ext cx="9906000" cy="2346368"/>
          </a:xfrm>
        </p:spPr>
        <p:txBody>
          <a:bodyPr vert="horz" lIns="91440" tIns="45720" rIns="91440" bIns="45720" rtlCol="0" anchor="b" anchorCtr="0">
            <a:normAutofit/>
          </a:bodyPr>
          <a:lstStyle/>
          <a:p>
            <a:r>
              <a:rPr lang="en-US" sz="8000"/>
              <a:t>Terms of Service – Mediation Tactics</a:t>
            </a:r>
          </a:p>
        </p:txBody>
      </p:sp>
      <p:sp>
        <p:nvSpPr>
          <p:cNvPr id="3" name="Content Placeholder 2">
            <a:extLst>
              <a:ext uri="{FF2B5EF4-FFF2-40B4-BE49-F238E27FC236}">
                <a16:creationId xmlns:a16="http://schemas.microsoft.com/office/drawing/2014/main" id="{0B297896-C971-A784-325D-3906F10D93F0}"/>
              </a:ext>
            </a:extLst>
          </p:cNvPr>
          <p:cNvSpPr>
            <a:spLocks noGrp="1"/>
          </p:cNvSpPr>
          <p:nvPr>
            <p:ph idx="1"/>
          </p:nvPr>
        </p:nvSpPr>
        <p:spPr>
          <a:xfrm>
            <a:off x="762000" y="3809999"/>
            <a:ext cx="7620000" cy="1390651"/>
          </a:xfrm>
        </p:spPr>
        <p:txBody>
          <a:bodyPr vert="horz" lIns="91440" tIns="45720" rIns="91440" bIns="45720" rtlCol="0">
            <a:normAutofit/>
          </a:bodyPr>
          <a:lstStyle/>
          <a:p>
            <a:pPr marL="0" indent="0">
              <a:buNone/>
            </a:pPr>
            <a:r>
              <a:rPr lang="en-US" sz="2400"/>
              <a:t>Mediation tactics include deleting the software or minimizing the permissions of the software.</a:t>
            </a:r>
          </a:p>
        </p:txBody>
      </p:sp>
    </p:spTree>
    <p:extLst>
      <p:ext uri="{BB962C8B-B14F-4D97-AF65-F5344CB8AC3E}">
        <p14:creationId xmlns:p14="http://schemas.microsoft.com/office/powerpoint/2010/main" val="27605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5AF98-53D2-3795-F91D-1EEB9BE404CA}"/>
              </a:ext>
            </a:extLst>
          </p:cNvPr>
          <p:cNvSpPr>
            <a:spLocks noGrp="1"/>
          </p:cNvSpPr>
          <p:nvPr>
            <p:ph type="title"/>
          </p:nvPr>
        </p:nvSpPr>
        <p:spPr>
          <a:xfrm>
            <a:off x="761999" y="1021079"/>
            <a:ext cx="10667999" cy="1086018"/>
          </a:xfrm>
        </p:spPr>
        <p:txBody>
          <a:bodyPr anchor="ctr">
            <a:normAutofit/>
          </a:bodyPr>
          <a:lstStyle/>
          <a:p>
            <a:pPr algn="ctr"/>
            <a:r>
              <a:rPr lang="en-US" dirty="0"/>
              <a:t>Deleting Software</a:t>
            </a:r>
            <a:endParaRPr lang="en-US"/>
          </a:p>
        </p:txBody>
      </p:sp>
      <p:sp>
        <p:nvSpPr>
          <p:cNvPr id="10" name="Freeform: Shape 9">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12192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AC50059-2FA4-7242-6DA6-C7E539F8042C}"/>
              </a:ext>
            </a:extLst>
          </p:cNvPr>
          <p:cNvSpPr>
            <a:spLocks noGrp="1"/>
          </p:cNvSpPr>
          <p:nvPr>
            <p:ph idx="1"/>
          </p:nvPr>
        </p:nvSpPr>
        <p:spPr>
          <a:xfrm>
            <a:off x="2407920" y="3299198"/>
            <a:ext cx="7376160" cy="2796802"/>
          </a:xfrm>
        </p:spPr>
        <p:txBody>
          <a:bodyPr>
            <a:normAutofit/>
          </a:bodyPr>
          <a:lstStyle/>
          <a:p>
            <a:pPr algn="ctr"/>
            <a:r>
              <a:rPr lang="en-US" sz="2400" dirty="0"/>
              <a:t>Deleting TikTok stops it from collecting any sensitive information. I deleted TikTok the second I found out that TikTok monitors all keyboard inputs and taps made by the user. This information it collects through the keyboard can include passwords, credit card information and other sensitive information. (Lomas, 2022)</a:t>
            </a:r>
          </a:p>
        </p:txBody>
      </p:sp>
    </p:spTree>
    <p:extLst>
      <p:ext uri="{BB962C8B-B14F-4D97-AF65-F5344CB8AC3E}">
        <p14:creationId xmlns:p14="http://schemas.microsoft.com/office/powerpoint/2010/main" val="240347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CF0FD-2DD6-E1D8-3820-ACD7C2D378A1}"/>
              </a:ext>
            </a:extLst>
          </p:cNvPr>
          <p:cNvSpPr>
            <a:spLocks noGrp="1"/>
          </p:cNvSpPr>
          <p:nvPr>
            <p:ph type="title"/>
          </p:nvPr>
        </p:nvSpPr>
        <p:spPr>
          <a:xfrm>
            <a:off x="1049572" y="946205"/>
            <a:ext cx="9955033" cy="1079829"/>
          </a:xfrm>
        </p:spPr>
        <p:txBody>
          <a:bodyPr anchor="ctr">
            <a:normAutofit/>
          </a:bodyPr>
          <a:lstStyle/>
          <a:p>
            <a:r>
              <a:rPr lang="en-US"/>
              <a:t>Minimizing software permissions</a:t>
            </a:r>
            <a:endParaRPr lang="en-US" dirty="0"/>
          </a:p>
        </p:txBody>
      </p:sp>
      <p:sp>
        <p:nvSpPr>
          <p:cNvPr id="3" name="Content Placeholder 2">
            <a:extLst>
              <a:ext uri="{FF2B5EF4-FFF2-40B4-BE49-F238E27FC236}">
                <a16:creationId xmlns:a16="http://schemas.microsoft.com/office/drawing/2014/main" id="{86DEE0A1-1291-7ADD-4D2B-36A049B4D964}"/>
              </a:ext>
            </a:extLst>
          </p:cNvPr>
          <p:cNvSpPr>
            <a:spLocks noGrp="1"/>
          </p:cNvSpPr>
          <p:nvPr>
            <p:ph idx="1"/>
          </p:nvPr>
        </p:nvSpPr>
        <p:spPr>
          <a:xfrm>
            <a:off x="1057522" y="3339548"/>
            <a:ext cx="7816134" cy="2943899"/>
          </a:xfrm>
        </p:spPr>
        <p:txBody>
          <a:bodyPr anchor="t">
            <a:normAutofit lnSpcReduction="10000"/>
          </a:bodyPr>
          <a:lstStyle/>
          <a:p>
            <a:r>
              <a:rPr lang="en-US" sz="2200" dirty="0"/>
              <a:t>Minimizing software permissions on social media platforms like Instagram can reduce the amount of data it can collect. I disabled permissions to camera, microphone, contacts, photos, and location. I also don’t post anything to my social media account to keep my location off the platform. This effectively stops any information from being collected by Instagram. However, its best to delete Instagram to effectively stop any data collection. (The Guardian, 2012)</a:t>
            </a:r>
          </a:p>
        </p:txBody>
      </p:sp>
      <p:grpSp>
        <p:nvGrpSpPr>
          <p:cNvPr id="15" name="Group 14">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7060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BFF70-E68A-36F6-9BB5-48FC77E1995B}"/>
              </a:ext>
            </a:extLst>
          </p:cNvPr>
          <p:cNvSpPr>
            <a:spLocks noGrp="1"/>
          </p:cNvSpPr>
          <p:nvPr>
            <p:ph type="title"/>
          </p:nvPr>
        </p:nvSpPr>
        <p:spPr>
          <a:xfrm>
            <a:off x="1049572" y="946205"/>
            <a:ext cx="9955033" cy="1079829"/>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362B3E6D-DEED-8539-C9DA-86F4D096FAC2}"/>
              </a:ext>
            </a:extLst>
          </p:cNvPr>
          <p:cNvSpPr>
            <a:spLocks noGrp="1"/>
          </p:cNvSpPr>
          <p:nvPr>
            <p:ph idx="1"/>
          </p:nvPr>
        </p:nvSpPr>
        <p:spPr>
          <a:xfrm>
            <a:off x="1057522" y="3339548"/>
            <a:ext cx="7816134" cy="2943899"/>
          </a:xfrm>
        </p:spPr>
        <p:txBody>
          <a:bodyPr anchor="t">
            <a:normAutofit/>
          </a:bodyPr>
          <a:lstStyle/>
          <a:p>
            <a:r>
              <a:rPr lang="en-US" sz="2400"/>
              <a:t>To improve my physical, online, and legal security, I selected points of interest I’ve yet to change in my life. Then, I researched mediation tactics to reduce the severity of the vulnerability. Across all five topics of interest, there were a total of 13  vulnerabilities I eliminated in my day-to-day life.</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6479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DE86-2E56-5CD1-EF3E-95E4E7006CA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816AEE7-FC03-EC75-5FC9-C279134C43AF}"/>
              </a:ext>
            </a:extLst>
          </p:cNvPr>
          <p:cNvSpPr>
            <a:spLocks noGrp="1"/>
          </p:cNvSpPr>
          <p:nvPr>
            <p:ph idx="1"/>
          </p:nvPr>
        </p:nvSpPr>
        <p:spPr/>
        <p:txBody>
          <a:bodyPr>
            <a:normAutofit fontScale="25000" lnSpcReduction="20000"/>
          </a:bodyPr>
          <a:lstStyle/>
          <a:p>
            <a:r>
              <a:rPr lang="en-US" dirty="0" err="1"/>
              <a:t>AnandK@TWC</a:t>
            </a:r>
            <a:r>
              <a:rPr lang="en-US" dirty="0"/>
              <a:t>. (2022, March 3). Which Windows Services can you safely disable in Windows 11/10? The Windows Club. https://www.thewindowsclub.com/which-windows-10-services-safe-to-disable</a:t>
            </a:r>
          </a:p>
          <a:p>
            <a:endParaRPr lang="en-US" dirty="0"/>
          </a:p>
          <a:p>
            <a:r>
              <a:rPr lang="en-US" dirty="0" err="1"/>
              <a:t>Atomicorp</a:t>
            </a:r>
            <a:r>
              <a:rPr lang="en-US" dirty="0"/>
              <a:t>. (2023, September 21). Atomic OSSEC On-demand Demo. </a:t>
            </a:r>
            <a:r>
              <a:rPr lang="en-US" dirty="0" err="1"/>
              <a:t>Atomicorp</a:t>
            </a:r>
            <a:r>
              <a:rPr lang="en-US" dirty="0"/>
              <a:t> -- Unified Security Built on OSSEC. https://atomicorp.com/atomic-ossec-ondemand-demo-thanks/#ao-trial</a:t>
            </a:r>
          </a:p>
          <a:p>
            <a:endParaRPr lang="en-US" dirty="0"/>
          </a:p>
          <a:p>
            <a:r>
              <a:rPr lang="en-US" dirty="0"/>
              <a:t>B.Sc. Geeks. (2019, September 9). B.Sc. GEEKS - Security in computing. Google Sites: Sign-in. https://sites.google.com/view/bscgeeks/security-in-computing</a:t>
            </a:r>
          </a:p>
          <a:p>
            <a:endParaRPr lang="en-US" dirty="0"/>
          </a:p>
          <a:p>
            <a:r>
              <a:rPr lang="en-US" dirty="0"/>
              <a:t>Checkpoint. (2024, January 24). What is Smishing. </a:t>
            </a:r>
            <a:r>
              <a:rPr lang="en-US" dirty="0" err="1"/>
              <a:t>CheckPoint</a:t>
            </a:r>
            <a:r>
              <a:rPr lang="en-US" dirty="0"/>
              <a:t>. https://www.checkpoint.com/cyber-hub/threat-prevention/what-is-phishing/what-is-smishing/</a:t>
            </a:r>
          </a:p>
          <a:p>
            <a:endParaRPr lang="en-US" dirty="0"/>
          </a:p>
          <a:p>
            <a:r>
              <a:rPr lang="en-US" dirty="0" err="1"/>
              <a:t>Cybersecurityhelp</a:t>
            </a:r>
            <a:r>
              <a:rPr lang="en-US" dirty="0"/>
              <a:t>. (2023, April 22). Multiple vulnerabilities in Microsoft Remote Registry Service. Vulnerability Intelligence by </a:t>
            </a:r>
            <a:r>
              <a:rPr lang="en-US" dirty="0" err="1"/>
              <a:t>CyberSecurity</a:t>
            </a:r>
            <a:r>
              <a:rPr lang="en-US" dirty="0"/>
              <a:t> Help </a:t>
            </a:r>
            <a:r>
              <a:rPr lang="en-US" dirty="0" err="1"/>
              <a:t>s.r.o.</a:t>
            </a:r>
            <a:r>
              <a:rPr lang="en-US" dirty="0"/>
              <a:t> https://www.cybersecurity-help.cz/vdb/SB2023111431</a:t>
            </a:r>
          </a:p>
          <a:p>
            <a:endParaRPr lang="en-US" dirty="0"/>
          </a:p>
          <a:p>
            <a:r>
              <a:rPr lang="en-US" dirty="0"/>
              <a:t>F5. (2023, May 26). What is a Web Application Firewall (WAF)? F5, Inc. https://www.f5.com/glossary/web-application-firewall-waf</a:t>
            </a:r>
          </a:p>
          <a:p>
            <a:endParaRPr lang="en-US" dirty="0"/>
          </a:p>
          <a:p>
            <a:r>
              <a:rPr lang="en-US" dirty="0"/>
              <a:t>GIAC Certifications. (2023, December 4). Global Information Assurance Certification Paper. https://www.giac.org/paper/gsec/35355/case-study-critical-controls-prevented-target-breach/140127</a:t>
            </a:r>
          </a:p>
          <a:p>
            <a:endParaRPr lang="en-US" dirty="0"/>
          </a:p>
          <a:p>
            <a:r>
              <a:rPr lang="en-US" dirty="0"/>
              <a:t>J, T. (2024, March 20). HTTP vs HTTPS: Key Differences and Which One to Choose for Your Site. </a:t>
            </a:r>
            <a:r>
              <a:rPr lang="en-US" dirty="0" err="1"/>
              <a:t>Hostinger</a:t>
            </a:r>
            <a:r>
              <a:rPr lang="en-US" dirty="0"/>
              <a:t> Tutorials. https://www.hostinger.com/tutorials/http-vs-https</a:t>
            </a:r>
          </a:p>
        </p:txBody>
      </p:sp>
    </p:spTree>
    <p:extLst>
      <p:ext uri="{BB962C8B-B14F-4D97-AF65-F5344CB8AC3E}">
        <p14:creationId xmlns:p14="http://schemas.microsoft.com/office/powerpoint/2010/main" val="82303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4438-D297-9D62-BCD0-3EEC6DFF370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7CB07C4-B8C8-76DA-89B6-7676FF4464D8}"/>
              </a:ext>
            </a:extLst>
          </p:cNvPr>
          <p:cNvSpPr>
            <a:spLocks noGrp="1"/>
          </p:cNvSpPr>
          <p:nvPr>
            <p:ph idx="1"/>
          </p:nvPr>
        </p:nvSpPr>
        <p:spPr/>
        <p:txBody>
          <a:bodyPr>
            <a:normAutofit fontScale="25000" lnSpcReduction="20000"/>
          </a:bodyPr>
          <a:lstStyle/>
          <a:p>
            <a:r>
              <a:rPr lang="en-US" dirty="0"/>
              <a:t>Lomas, N. (2022, August 19). TikTok's in-app browser could be keylogging, warns analysis. TechCrunch. https://techcrunch.com/2022/08/19/tiktok-fb-in-app-browser-tracking-analysis/?guccounter=1</a:t>
            </a:r>
          </a:p>
          <a:p>
            <a:endParaRPr lang="en-US" dirty="0"/>
          </a:p>
          <a:p>
            <a:r>
              <a:rPr lang="en-US" dirty="0"/>
              <a:t>Microsoft. (2013, February 3). Redirecting. Redirecting. https://answers.microsoft.com/en-us/windows/forum/all/is-the-netlogon-service-necessary/b4dd8a83-99c7-4e16-8535-2c13022182a0</a:t>
            </a:r>
          </a:p>
          <a:p>
            <a:endParaRPr lang="en-US" dirty="0"/>
          </a:p>
          <a:p>
            <a:r>
              <a:rPr lang="en-US" dirty="0"/>
              <a:t>New Zealand Government. (2024, March 14). Disabling unnecessary services and protocols | CERT NZ. CERT NZ. https://www.cert.govt.nz/it-specialists/guides/unused-services-and-protocols/disabling-unnecessary-services-and-protocols/</a:t>
            </a:r>
          </a:p>
          <a:p>
            <a:endParaRPr lang="en-US" dirty="0"/>
          </a:p>
          <a:p>
            <a:r>
              <a:rPr lang="en-US" dirty="0"/>
              <a:t>Ojha, D. (2023, September 12). Microsoft and Adobe Patch Tuesday, September 2023 Security Update Review | Qualys Security Blog. Qualys Security Blog. https://blog.qualys.com/vulnerabilities-threat-research/2023/09/12/microsoft-patch-tuesday-september-2023-security-update-review</a:t>
            </a:r>
          </a:p>
          <a:p>
            <a:endParaRPr lang="en-US" dirty="0"/>
          </a:p>
          <a:p>
            <a:r>
              <a:rPr lang="en-US" dirty="0"/>
              <a:t>Osborne, C. (2023, October 18). 9 top mobile security threats and how you can avoid them. ZDNET. https://www.zdnet.com/article/9-top-mobile-security-threats-and-how-you-can-avoid-them/</a:t>
            </a:r>
          </a:p>
          <a:p>
            <a:endParaRPr lang="en-US" dirty="0"/>
          </a:p>
          <a:p>
            <a:r>
              <a:rPr lang="en-US" dirty="0" err="1"/>
              <a:t>PCmag</a:t>
            </a:r>
            <a:r>
              <a:rPr lang="en-US" dirty="0"/>
              <a:t>. (2024, April 17). The Best Android Antivirus for 2024. https://www.pcmag.com/picks/the-best-android-antivirus-apps</a:t>
            </a:r>
          </a:p>
          <a:p>
            <a:endParaRPr lang="en-US" dirty="0"/>
          </a:p>
          <a:p>
            <a:r>
              <a:rPr lang="en-US" dirty="0"/>
              <a:t>RAC. (2023, May 3). What to do if your car alarm keeps going off | RAC Drive. RAC Breakdown Cover &amp; Car Insurance | Route Planner | RAC. https://www.rac.co.uk/drive/advice/driving-advice/what-to-do-if-your-car-alarm-keeps-going-off/</a:t>
            </a:r>
          </a:p>
          <a:p>
            <a:endParaRPr lang="en-US" dirty="0"/>
          </a:p>
          <a:p>
            <a:endParaRPr lang="en-US" dirty="0"/>
          </a:p>
        </p:txBody>
      </p:sp>
    </p:spTree>
    <p:extLst>
      <p:ext uri="{BB962C8B-B14F-4D97-AF65-F5344CB8AC3E}">
        <p14:creationId xmlns:p14="http://schemas.microsoft.com/office/powerpoint/2010/main" val="189541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F1F4-2421-5540-A689-D3F08E962C4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9A36D4F-593E-4F58-106A-5CE332737B45}"/>
              </a:ext>
            </a:extLst>
          </p:cNvPr>
          <p:cNvSpPr>
            <a:spLocks noGrp="1"/>
          </p:cNvSpPr>
          <p:nvPr>
            <p:ph idx="1"/>
          </p:nvPr>
        </p:nvSpPr>
        <p:spPr/>
        <p:txBody>
          <a:bodyPr>
            <a:normAutofit fontScale="40000" lnSpcReduction="20000"/>
          </a:bodyPr>
          <a:lstStyle/>
          <a:p>
            <a:r>
              <a:rPr lang="en-US" dirty="0"/>
              <a:t>Sarwar, N. (2021, June 26). Brave's secure search engine: is it a better option than google search? Screen Rant. https://screenrant.com/braves-secure-search-engine-google-search-privacy-alternative-benefits/</a:t>
            </a:r>
          </a:p>
          <a:p>
            <a:endParaRPr lang="en-US" dirty="0"/>
          </a:p>
          <a:p>
            <a:r>
              <a:rPr lang="en-US" dirty="0"/>
              <a:t>Shaw, H. (2024, March 27). 10 Best (REALLY FREE) Android Antivirus Apps for 2024. </a:t>
            </a:r>
            <a:r>
              <a:rPr lang="en-US" dirty="0" err="1"/>
              <a:t>SafetyDetectives</a:t>
            </a:r>
            <a:r>
              <a:rPr lang="en-US" dirty="0"/>
              <a:t>. https://www.safetydetectives.com/blog/best-really-free-antivirus-programs-for-android/</a:t>
            </a:r>
          </a:p>
          <a:p>
            <a:endParaRPr lang="en-US" dirty="0"/>
          </a:p>
          <a:p>
            <a:r>
              <a:rPr lang="en-US" dirty="0"/>
              <a:t>TOTAL </a:t>
            </a:r>
            <a:r>
              <a:rPr lang="en-US" dirty="0" err="1"/>
              <a:t>WebShield</a:t>
            </a:r>
            <a:r>
              <a:rPr lang="en-US" dirty="0"/>
              <a:t>. (2024, January 3). Pricing - Total </a:t>
            </a:r>
            <a:r>
              <a:rPr lang="en-US" dirty="0" err="1"/>
              <a:t>WebShield</a:t>
            </a:r>
            <a:r>
              <a:rPr lang="en-US" dirty="0"/>
              <a:t>. Home - Total </a:t>
            </a:r>
            <a:r>
              <a:rPr lang="en-US" dirty="0" err="1"/>
              <a:t>WebShield</a:t>
            </a:r>
            <a:r>
              <a:rPr lang="en-US" dirty="0"/>
              <a:t>. https://www.totalwebshield.com/pricing</a:t>
            </a:r>
          </a:p>
          <a:p>
            <a:endParaRPr lang="en-US" dirty="0"/>
          </a:p>
          <a:p>
            <a:r>
              <a:rPr lang="en-US" dirty="0" err="1"/>
              <a:t>Weatherbed</a:t>
            </a:r>
            <a:r>
              <a:rPr lang="en-US" dirty="0"/>
              <a:t>, J. (2023, May 3). Google is retiring the lock icon in Chrome. The Verge. https://www.theverge.com/2023/5/3/23709498/google-chrome-lock-icon-web-browser-https-security-update-redesign</a:t>
            </a:r>
          </a:p>
          <a:p>
            <a:endParaRPr lang="en-US" dirty="0"/>
          </a:p>
          <a:p>
            <a:r>
              <a:rPr lang="en-US" dirty="0"/>
              <a:t>Worthless Whips. (2020, June 23). Aftermarket Alarm Leaves Me STRANDED! - Let's Get Rid of it [Video]. YouTube. https://www.youtube.com/watch?v=GgkiqtF9hls</a:t>
            </a:r>
          </a:p>
          <a:p>
            <a:r>
              <a:rPr lang="en-US" dirty="0"/>
              <a:t>Instagram reassures users over terms of service after massive outcry. (2012, December 18). The Guardian. https://www.theguardian.com/technology/2012/dec/18/instagram-issues-statement-terms-of-service</a:t>
            </a:r>
          </a:p>
          <a:p>
            <a:endParaRPr lang="en-US" dirty="0"/>
          </a:p>
          <a:p>
            <a:endParaRPr lang="en-US" dirty="0"/>
          </a:p>
        </p:txBody>
      </p:sp>
    </p:spTree>
    <p:extLst>
      <p:ext uri="{BB962C8B-B14F-4D97-AF65-F5344CB8AC3E}">
        <p14:creationId xmlns:p14="http://schemas.microsoft.com/office/powerpoint/2010/main" val="202442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0B4F7-2DFB-ACD2-2D55-CECACC1540CA}"/>
              </a:ext>
            </a:extLst>
          </p:cNvPr>
          <p:cNvSpPr>
            <a:spLocks noGrp="1"/>
          </p:cNvSpPr>
          <p:nvPr>
            <p:ph type="title"/>
          </p:nvPr>
        </p:nvSpPr>
        <p:spPr>
          <a:xfrm>
            <a:off x="5334001" y="1163594"/>
            <a:ext cx="6095999" cy="1624055"/>
          </a:xfrm>
        </p:spPr>
        <p:txBody>
          <a:bodyPr anchor="b">
            <a:normAutofit/>
          </a:bodyPr>
          <a:lstStyle/>
          <a:p>
            <a:r>
              <a:rPr lang="en-US" dirty="0"/>
              <a:t>Topics of interest</a:t>
            </a:r>
          </a:p>
        </p:txBody>
      </p:sp>
      <p:pic>
        <p:nvPicPr>
          <p:cNvPr id="14" name="Picture 13" descr="Padlock on computer motherboard">
            <a:extLst>
              <a:ext uri="{FF2B5EF4-FFF2-40B4-BE49-F238E27FC236}">
                <a16:creationId xmlns:a16="http://schemas.microsoft.com/office/drawing/2014/main" id="{71325C89-78FC-D670-64B3-7BC6E1CAA18E}"/>
              </a:ext>
            </a:extLst>
          </p:cNvPr>
          <p:cNvPicPr>
            <a:picLocks noChangeAspect="1"/>
          </p:cNvPicPr>
          <p:nvPr/>
        </p:nvPicPr>
        <p:blipFill rotWithShape="1">
          <a:blip r:embed="rId2"/>
          <a:srcRect l="16073" r="39427" b="-1"/>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20" name="Freeform: Shape 19">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C770F0F-8C04-45C8-3720-31DA09F736D3}"/>
              </a:ext>
            </a:extLst>
          </p:cNvPr>
          <p:cNvSpPr>
            <a:spLocks noGrp="1"/>
          </p:cNvSpPr>
          <p:nvPr>
            <p:ph idx="1"/>
          </p:nvPr>
        </p:nvSpPr>
        <p:spPr>
          <a:xfrm>
            <a:off x="5334001" y="3047999"/>
            <a:ext cx="6095999" cy="3048001"/>
          </a:xfrm>
        </p:spPr>
        <p:txBody>
          <a:bodyPr>
            <a:normAutofit/>
          </a:bodyPr>
          <a:lstStyle/>
          <a:p>
            <a:pPr marL="0" indent="0">
              <a:buNone/>
            </a:pPr>
            <a:r>
              <a:rPr lang="en-US" dirty="0"/>
              <a:t>Topics of interest include:</a:t>
            </a:r>
          </a:p>
          <a:p>
            <a:r>
              <a:rPr lang="en-US" dirty="0"/>
              <a:t>Vehicle security</a:t>
            </a:r>
          </a:p>
          <a:p>
            <a:r>
              <a:rPr lang="en-US" dirty="0"/>
              <a:t>Laptop Configuration</a:t>
            </a:r>
          </a:p>
          <a:p>
            <a:r>
              <a:rPr lang="en-US" dirty="0"/>
              <a:t>Mobile security</a:t>
            </a:r>
          </a:p>
          <a:p>
            <a:r>
              <a:rPr lang="en-US" dirty="0"/>
              <a:t>Privacy</a:t>
            </a:r>
          </a:p>
          <a:p>
            <a:r>
              <a:rPr lang="en-US" dirty="0"/>
              <a:t>Terms of Service</a:t>
            </a:r>
          </a:p>
        </p:txBody>
      </p:sp>
    </p:spTree>
    <p:extLst>
      <p:ext uri="{BB962C8B-B14F-4D97-AF65-F5344CB8AC3E}">
        <p14:creationId xmlns:p14="http://schemas.microsoft.com/office/powerpoint/2010/main" val="69904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39B35-4C69-04E6-B08C-D14D79D8C0B8}"/>
              </a:ext>
            </a:extLst>
          </p:cNvPr>
          <p:cNvSpPr>
            <a:spLocks noGrp="1"/>
          </p:cNvSpPr>
          <p:nvPr>
            <p:ph type="title"/>
          </p:nvPr>
        </p:nvSpPr>
        <p:spPr>
          <a:xfrm>
            <a:off x="1049572" y="946205"/>
            <a:ext cx="9955033" cy="1079829"/>
          </a:xfrm>
        </p:spPr>
        <p:txBody>
          <a:bodyPr anchor="ctr">
            <a:normAutofit/>
          </a:bodyPr>
          <a:lstStyle/>
          <a:p>
            <a:r>
              <a:rPr lang="en-US" dirty="0"/>
              <a:t>Vehicle Security – Current Hazards</a:t>
            </a:r>
          </a:p>
        </p:txBody>
      </p:sp>
      <p:sp>
        <p:nvSpPr>
          <p:cNvPr id="3" name="Content Placeholder 2">
            <a:extLst>
              <a:ext uri="{FF2B5EF4-FFF2-40B4-BE49-F238E27FC236}">
                <a16:creationId xmlns:a16="http://schemas.microsoft.com/office/drawing/2014/main" id="{3F2BE03F-5061-D410-03DE-862870EBC25C}"/>
              </a:ext>
            </a:extLst>
          </p:cNvPr>
          <p:cNvSpPr>
            <a:spLocks noGrp="1"/>
          </p:cNvSpPr>
          <p:nvPr>
            <p:ph idx="1"/>
          </p:nvPr>
        </p:nvSpPr>
        <p:spPr>
          <a:xfrm>
            <a:off x="1057522" y="3339548"/>
            <a:ext cx="7816134" cy="2943899"/>
          </a:xfrm>
        </p:spPr>
        <p:txBody>
          <a:bodyPr anchor="t">
            <a:normAutofit/>
          </a:bodyPr>
          <a:lstStyle/>
          <a:p>
            <a:r>
              <a:rPr lang="en-US" sz="2200" dirty="0"/>
              <a:t>My vehicle has vulnerabilities including; easy to bypass doors, accessible trunk, no car alarm. My car is a 2003 Ford Mustang, and the door windows can easily be bent back, allowing the thief to press the unlock button with a hanger or stick. The thief can also break the glass windows. The trunk is accessible by folding back the backseats, making any valuables hidden in the trunk easily accessible. There is also no car alarm for unknown reasons.</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0096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2BB9F-FB2E-9B1D-1AA8-A3A0780C7326}"/>
              </a:ext>
            </a:extLst>
          </p:cNvPr>
          <p:cNvSpPr>
            <a:spLocks noGrp="1"/>
          </p:cNvSpPr>
          <p:nvPr>
            <p:ph type="title"/>
          </p:nvPr>
        </p:nvSpPr>
        <p:spPr>
          <a:xfrm>
            <a:off x="1049572" y="946205"/>
            <a:ext cx="9955033" cy="1079829"/>
          </a:xfrm>
        </p:spPr>
        <p:txBody>
          <a:bodyPr anchor="ctr">
            <a:normAutofit/>
          </a:bodyPr>
          <a:lstStyle/>
          <a:p>
            <a:r>
              <a:rPr lang="en-US" dirty="0"/>
              <a:t>Vehicle Security – Mediation tactics</a:t>
            </a:r>
          </a:p>
        </p:txBody>
      </p:sp>
      <p:sp>
        <p:nvSpPr>
          <p:cNvPr id="3" name="Content Placeholder 2">
            <a:extLst>
              <a:ext uri="{FF2B5EF4-FFF2-40B4-BE49-F238E27FC236}">
                <a16:creationId xmlns:a16="http://schemas.microsoft.com/office/drawing/2014/main" id="{75766758-BE3B-075A-AF5B-D24196CD1CB2}"/>
              </a:ext>
            </a:extLst>
          </p:cNvPr>
          <p:cNvSpPr>
            <a:spLocks noGrp="1"/>
          </p:cNvSpPr>
          <p:nvPr>
            <p:ph idx="1"/>
          </p:nvPr>
        </p:nvSpPr>
        <p:spPr>
          <a:xfrm>
            <a:off x="1057522" y="3339548"/>
            <a:ext cx="7816134" cy="2943899"/>
          </a:xfrm>
        </p:spPr>
        <p:txBody>
          <a:bodyPr anchor="t">
            <a:normAutofit/>
          </a:bodyPr>
          <a:lstStyle/>
          <a:p>
            <a:r>
              <a:rPr lang="en-US" dirty="0"/>
              <a:t>Nothing can be done about thieves breaking in the cab. The doors can easily be bypassed using force. However, the trunk can be fortified, and the car alarm can be fixed or replaced.</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8163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7C8511-57C5-EB94-8340-6285A4B21025}"/>
              </a:ext>
            </a:extLst>
          </p:cNvPr>
          <p:cNvSpPr>
            <a:spLocks noGrp="1"/>
          </p:cNvSpPr>
          <p:nvPr>
            <p:ph type="title"/>
          </p:nvPr>
        </p:nvSpPr>
        <p:spPr>
          <a:xfrm>
            <a:off x="1049572" y="946205"/>
            <a:ext cx="9955033" cy="1079829"/>
          </a:xfrm>
        </p:spPr>
        <p:txBody>
          <a:bodyPr anchor="ctr">
            <a:normAutofit/>
          </a:bodyPr>
          <a:lstStyle/>
          <a:p>
            <a:r>
              <a:rPr lang="en-US" dirty="0"/>
              <a:t>Trunk Fortification</a:t>
            </a:r>
          </a:p>
        </p:txBody>
      </p:sp>
      <p:sp>
        <p:nvSpPr>
          <p:cNvPr id="3" name="Content Placeholder 2">
            <a:extLst>
              <a:ext uri="{FF2B5EF4-FFF2-40B4-BE49-F238E27FC236}">
                <a16:creationId xmlns:a16="http://schemas.microsoft.com/office/drawing/2014/main" id="{BE9D3001-1A02-97F1-6C6C-077CD25ECB00}"/>
              </a:ext>
            </a:extLst>
          </p:cNvPr>
          <p:cNvSpPr>
            <a:spLocks noGrp="1"/>
          </p:cNvSpPr>
          <p:nvPr>
            <p:ph idx="1"/>
          </p:nvPr>
        </p:nvSpPr>
        <p:spPr>
          <a:xfrm>
            <a:off x="1057522" y="3339548"/>
            <a:ext cx="7816134" cy="2943899"/>
          </a:xfrm>
        </p:spPr>
        <p:txBody>
          <a:bodyPr anchor="t">
            <a:normAutofit/>
          </a:bodyPr>
          <a:lstStyle/>
          <a:p>
            <a:r>
              <a:rPr lang="en-US" sz="2000" dirty="0"/>
              <a:t>To secure the trunk for valuables, building a wall between the cabs back seats and the trunk is an inexpensive solution. By building the wall between the cab and trunk, it is harder to immediately access the trunk from the cab as it is no longer connected to the cab. Additionally, the trunk doesn’t unlock the same way as the doors. The unlock switch for the trunk is hidden around the console on the passenger side, making it out of the way and hard to find.</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4625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E0031-E540-299A-EFAA-A0A9DF68D91D}"/>
              </a:ext>
            </a:extLst>
          </p:cNvPr>
          <p:cNvSpPr>
            <a:spLocks noGrp="1"/>
          </p:cNvSpPr>
          <p:nvPr>
            <p:ph type="title"/>
          </p:nvPr>
        </p:nvSpPr>
        <p:spPr>
          <a:xfrm>
            <a:off x="1049572" y="946205"/>
            <a:ext cx="9955033" cy="1079829"/>
          </a:xfrm>
        </p:spPr>
        <p:txBody>
          <a:bodyPr anchor="ctr">
            <a:normAutofit/>
          </a:bodyPr>
          <a:lstStyle/>
          <a:p>
            <a:r>
              <a:rPr lang="en-US" dirty="0"/>
              <a:t>Car Alarm Replacement</a:t>
            </a:r>
          </a:p>
        </p:txBody>
      </p:sp>
      <p:sp>
        <p:nvSpPr>
          <p:cNvPr id="3" name="Content Placeholder 2">
            <a:extLst>
              <a:ext uri="{FF2B5EF4-FFF2-40B4-BE49-F238E27FC236}">
                <a16:creationId xmlns:a16="http://schemas.microsoft.com/office/drawing/2014/main" id="{4E1D5832-4455-7E88-BFDC-28744CEC800B}"/>
              </a:ext>
            </a:extLst>
          </p:cNvPr>
          <p:cNvSpPr>
            <a:spLocks noGrp="1"/>
          </p:cNvSpPr>
          <p:nvPr>
            <p:ph idx="1"/>
          </p:nvPr>
        </p:nvSpPr>
        <p:spPr>
          <a:xfrm>
            <a:off x="1057522" y="3339548"/>
            <a:ext cx="7816134" cy="2943899"/>
          </a:xfrm>
        </p:spPr>
        <p:txBody>
          <a:bodyPr anchor="t">
            <a:normAutofit lnSpcReduction="10000"/>
          </a:bodyPr>
          <a:lstStyle/>
          <a:p>
            <a:r>
              <a:rPr lang="en-US" sz="2200" dirty="0"/>
              <a:t>Although it takes 10 seconds for thieves to steal something from a vehicle, a car alarm is still useful for immediate detection. The most likely causes for a faulty car alarm are electrical faults and aftermarket alarm issues. An electrical fault would require the sensor, wiring, or control module be replaced to fix the car alarm. (RAC, 2023) If it’s an aftermarket issue, then another alarm system would need to replace the faulty system. (Worthless Whips, 2020, XXXX)</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0658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1EF53-5D82-292B-921C-D1DA4B8F523B}"/>
              </a:ext>
            </a:extLst>
          </p:cNvPr>
          <p:cNvSpPr>
            <a:spLocks noGrp="1"/>
          </p:cNvSpPr>
          <p:nvPr>
            <p:ph type="title"/>
          </p:nvPr>
        </p:nvSpPr>
        <p:spPr>
          <a:xfrm>
            <a:off x="5334001" y="1163594"/>
            <a:ext cx="6095999" cy="1624055"/>
          </a:xfrm>
        </p:spPr>
        <p:txBody>
          <a:bodyPr anchor="b">
            <a:normAutofit/>
          </a:bodyPr>
          <a:lstStyle/>
          <a:p>
            <a:r>
              <a:rPr lang="en-US"/>
              <a:t>Laptop Configuration – Current Hazards</a:t>
            </a:r>
            <a:endParaRPr lang="en-US" dirty="0"/>
          </a:p>
        </p:txBody>
      </p:sp>
      <p:pic>
        <p:nvPicPr>
          <p:cNvPr id="5" name="Picture 4" descr="CPU with binary numbers and blueprint">
            <a:extLst>
              <a:ext uri="{FF2B5EF4-FFF2-40B4-BE49-F238E27FC236}">
                <a16:creationId xmlns:a16="http://schemas.microsoft.com/office/drawing/2014/main" id="{339F0BBA-410D-97C6-E72D-4C59A5052F5F}"/>
              </a:ext>
            </a:extLst>
          </p:cNvPr>
          <p:cNvPicPr>
            <a:picLocks noChangeAspect="1"/>
          </p:cNvPicPr>
          <p:nvPr/>
        </p:nvPicPr>
        <p:blipFill rotWithShape="1">
          <a:blip r:embed="rId2"/>
          <a:srcRect l="34200" r="28300"/>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4" name="Freeform: Shape 13">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C2F8255-A524-561F-3DE1-E6656D5B5571}"/>
              </a:ext>
            </a:extLst>
          </p:cNvPr>
          <p:cNvSpPr>
            <a:spLocks noGrp="1"/>
          </p:cNvSpPr>
          <p:nvPr>
            <p:ph idx="1"/>
          </p:nvPr>
        </p:nvSpPr>
        <p:spPr>
          <a:xfrm>
            <a:off x="5334001" y="3047999"/>
            <a:ext cx="6095999" cy="3048001"/>
          </a:xfrm>
        </p:spPr>
        <p:txBody>
          <a:bodyPr>
            <a:normAutofit/>
          </a:bodyPr>
          <a:lstStyle/>
          <a:p>
            <a:r>
              <a:rPr lang="en-US" dirty="0"/>
              <a:t>The current vulnerabilities for the laptop I’m using includes; unconfigured firewall, unconfigured OS settings, and unsecured networks</a:t>
            </a:r>
          </a:p>
        </p:txBody>
      </p:sp>
    </p:spTree>
    <p:extLst>
      <p:ext uri="{BB962C8B-B14F-4D97-AF65-F5344CB8AC3E}">
        <p14:creationId xmlns:p14="http://schemas.microsoft.com/office/powerpoint/2010/main" val="273509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7BDC4-2AAA-FEEA-654E-FCB96306CA4D}"/>
              </a:ext>
            </a:extLst>
          </p:cNvPr>
          <p:cNvSpPr>
            <a:spLocks noGrp="1"/>
          </p:cNvSpPr>
          <p:nvPr>
            <p:ph type="title"/>
          </p:nvPr>
        </p:nvSpPr>
        <p:spPr>
          <a:xfrm>
            <a:off x="1049572" y="946205"/>
            <a:ext cx="9955033" cy="1079829"/>
          </a:xfrm>
        </p:spPr>
        <p:txBody>
          <a:bodyPr anchor="ctr">
            <a:normAutofit/>
          </a:bodyPr>
          <a:lstStyle/>
          <a:p>
            <a:r>
              <a:rPr lang="en-US" sz="4100"/>
              <a:t>Laptop Configuration – Mediation Tactics</a:t>
            </a:r>
          </a:p>
        </p:txBody>
      </p:sp>
      <p:sp>
        <p:nvSpPr>
          <p:cNvPr id="3" name="Content Placeholder 2">
            <a:extLst>
              <a:ext uri="{FF2B5EF4-FFF2-40B4-BE49-F238E27FC236}">
                <a16:creationId xmlns:a16="http://schemas.microsoft.com/office/drawing/2014/main" id="{799C9DB2-AC57-9E69-8963-5A86B8EFC2F9}"/>
              </a:ext>
            </a:extLst>
          </p:cNvPr>
          <p:cNvSpPr>
            <a:spLocks noGrp="1"/>
          </p:cNvSpPr>
          <p:nvPr>
            <p:ph idx="1"/>
          </p:nvPr>
        </p:nvSpPr>
        <p:spPr>
          <a:xfrm>
            <a:off x="1057522" y="3339548"/>
            <a:ext cx="7816134" cy="2943899"/>
          </a:xfrm>
        </p:spPr>
        <p:txBody>
          <a:bodyPr anchor="t">
            <a:normAutofit/>
          </a:bodyPr>
          <a:lstStyle/>
          <a:p>
            <a:r>
              <a:rPr lang="en-US" dirty="0"/>
              <a:t>To secure the laptop I’m using, its important to configure the firewall, disable any unnecessary services, features, and protocols, restrict user privileges, and enable logging and monitoring</a:t>
            </a:r>
          </a:p>
        </p:txBody>
      </p:sp>
      <p:grpSp>
        <p:nvGrpSpPr>
          <p:cNvPr id="10" name="Group 9">
            <a:extLst>
              <a:ext uri="{FF2B5EF4-FFF2-40B4-BE49-F238E27FC236}">
                <a16:creationId xmlns:a16="http://schemas.microsoft.com/office/drawing/2014/main" id="{946904AF-CB04-4074-8038-1E84BC092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544" y="2244769"/>
            <a:ext cx="12191456" cy="2651760"/>
            <a:chOff x="476" y="-3923156"/>
            <a:chExt cx="10667524" cy="2493728"/>
          </a:xfrm>
        </p:grpSpPr>
        <p:sp>
          <p:nvSpPr>
            <p:cNvPr id="11" name="Freeform: Shape 10">
              <a:extLst>
                <a:ext uri="{FF2B5EF4-FFF2-40B4-BE49-F238E27FC236}">
                  <a16:creationId xmlns:a16="http://schemas.microsoft.com/office/drawing/2014/main" id="{4474A189-041A-4CCA-8049-6735282006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088DA012-BD02-4870-86EF-931F6EF42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45508319"/>
      </p:ext>
    </p:extLst>
  </p:cSld>
  <p:clrMapOvr>
    <a:masterClrMapping/>
  </p:clrMapOvr>
</p:sld>
</file>

<file path=ppt/theme/theme1.xml><?xml version="1.0" encoding="utf-8"?>
<a:theme xmlns:a="http://schemas.openxmlformats.org/drawingml/2006/main" name="TornVTI">
  <a:themeElements>
    <a:clrScheme name="AnalogousFromLightSeedRightStep">
      <a:dk1>
        <a:srgbClr val="000000"/>
      </a:dk1>
      <a:lt1>
        <a:srgbClr val="FFFFFF"/>
      </a:lt1>
      <a:dk2>
        <a:srgbClr val="3C3522"/>
      </a:dk2>
      <a:lt2>
        <a:srgbClr val="E2E8E7"/>
      </a:lt2>
      <a:accent1>
        <a:srgbClr val="DA828B"/>
      </a:accent1>
      <a:accent2>
        <a:srgbClr val="D28866"/>
      </a:accent2>
      <a:accent3>
        <a:srgbClr val="BAA262"/>
      </a:accent3>
      <a:accent4>
        <a:srgbClr val="9CA952"/>
      </a:accent4>
      <a:accent5>
        <a:srgbClr val="86AE67"/>
      </a:accent5>
      <a:accent6>
        <a:srgbClr val="5AB558"/>
      </a:accent6>
      <a:hlink>
        <a:srgbClr val="568E88"/>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357</TotalTime>
  <Words>2517</Words>
  <Application>Microsoft Office PowerPoint</Application>
  <PresentationFormat>Widescreen</PresentationFormat>
  <Paragraphs>110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Verdana Pro</vt:lpstr>
      <vt:lpstr>Verdana Pro Cond SemiBold</vt:lpstr>
      <vt:lpstr>TornVTI</vt:lpstr>
      <vt:lpstr>Personal Risk Assessment</vt:lpstr>
      <vt:lpstr>Executive Summary</vt:lpstr>
      <vt:lpstr>Topics of interest</vt:lpstr>
      <vt:lpstr>Vehicle Security – Current Hazards</vt:lpstr>
      <vt:lpstr>Vehicle Security – Mediation tactics</vt:lpstr>
      <vt:lpstr>Trunk Fortification</vt:lpstr>
      <vt:lpstr>Car Alarm Replacement</vt:lpstr>
      <vt:lpstr>Laptop Configuration – Current Hazards</vt:lpstr>
      <vt:lpstr>Laptop Configuration – Mediation Tactics</vt:lpstr>
      <vt:lpstr>Firewall Configuration</vt:lpstr>
      <vt:lpstr>Unnecessary Services</vt:lpstr>
      <vt:lpstr>Restrict User Privileges</vt:lpstr>
      <vt:lpstr>Monitoring and Logging</vt:lpstr>
      <vt:lpstr>Mobile Security – Current Hazards</vt:lpstr>
      <vt:lpstr>Phishing Attacks</vt:lpstr>
      <vt:lpstr>Smishing Attacks</vt:lpstr>
      <vt:lpstr>Vishing Attacks</vt:lpstr>
      <vt:lpstr>Privacy – Current Hazards</vt:lpstr>
      <vt:lpstr>Privacy – Mediation Tactics</vt:lpstr>
      <vt:lpstr>Privacy-focused Search Engine</vt:lpstr>
      <vt:lpstr>HTTPS Websites</vt:lpstr>
      <vt:lpstr>Terms of Service –Current Hazards</vt:lpstr>
      <vt:lpstr>Terms of Service – Mediation Tactics</vt:lpstr>
      <vt:lpstr>Deleting Software</vt:lpstr>
      <vt:lpstr>Minimizing software permissions</vt:lpstr>
      <vt:lpstr>Overview</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Risk Assessment</dc:title>
  <dc:creator>SETH HUCK</dc:creator>
  <cp:lastModifiedBy>SETH HUCK</cp:lastModifiedBy>
  <cp:revision>2</cp:revision>
  <dcterms:created xsi:type="dcterms:W3CDTF">2024-04-21T20:16:11Z</dcterms:created>
  <dcterms:modified xsi:type="dcterms:W3CDTF">2024-04-22T02:13:49Z</dcterms:modified>
</cp:coreProperties>
</file>